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Telegraf Bold" charset="1" panose="00000800000000000000"/>
      <p:regular r:id="rId20"/>
    </p:embeddedFont>
    <p:embeddedFont>
      <p:font typeface="Telegraf" charset="1" panose="000005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cbs5j-QA.mp4>
</file>

<file path=ppt/media/image1.png>
</file>

<file path=ppt/media/image10.png>
</file>

<file path=ppt/media/image11.svg>
</file>

<file path=ppt/media/image12.png>
</file>

<file path=ppt/media/image13.svg>
</file>

<file path=ppt/media/image14.jpe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14.jpeg" Type="http://schemas.openxmlformats.org/officeDocument/2006/relationships/image"/><Relationship Id="rId7" Target="../media/VAGcbs5j-QA.mp4" Type="http://schemas.openxmlformats.org/officeDocument/2006/relationships/video"/><Relationship Id="rId8" Target="../media/VAGcbs5j-QA.mp4" Type="http://schemas.microsoft.com/office/2007/relationships/media"/></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TextBox 2" id="2"/>
          <p:cNvSpPr txBox="true"/>
          <p:nvPr/>
        </p:nvSpPr>
        <p:spPr>
          <a:xfrm rot="0">
            <a:off x="1028700" y="4150483"/>
            <a:ext cx="10823399" cy="1386840"/>
          </a:xfrm>
          <a:prstGeom prst="rect">
            <a:avLst/>
          </a:prstGeom>
        </p:spPr>
        <p:txBody>
          <a:bodyPr anchor="t" rtlCol="false" tIns="0" lIns="0" bIns="0" rIns="0">
            <a:spAutoFit/>
          </a:bodyPr>
          <a:lstStyle/>
          <a:p>
            <a:pPr algn="l">
              <a:lnSpc>
                <a:spcPts val="9600"/>
              </a:lnSpc>
            </a:pPr>
            <a:r>
              <a:rPr lang="en-US" sz="9600" spc="-768" b="true">
                <a:solidFill>
                  <a:srgbClr val="222222"/>
                </a:solidFill>
                <a:latin typeface="Telegraf Bold"/>
                <a:ea typeface="Telegraf Bold"/>
                <a:cs typeface="Telegraf Bold"/>
                <a:sym typeface="Telegraf Bold"/>
              </a:rPr>
              <a:t>AI Assisted Notepad</a:t>
            </a:r>
          </a:p>
        </p:txBody>
      </p:sp>
      <p:sp>
        <p:nvSpPr>
          <p:cNvPr name="TextBox 3" id="3"/>
          <p:cNvSpPr txBox="true"/>
          <p:nvPr/>
        </p:nvSpPr>
        <p:spPr>
          <a:xfrm rot="0">
            <a:off x="1028700" y="5656891"/>
            <a:ext cx="9000162" cy="417756"/>
          </a:xfrm>
          <a:prstGeom prst="rect">
            <a:avLst/>
          </a:prstGeom>
        </p:spPr>
        <p:txBody>
          <a:bodyPr anchor="t" rtlCol="false" tIns="0" lIns="0" bIns="0" rIns="0">
            <a:spAutoFit/>
          </a:bodyPr>
          <a:lstStyle/>
          <a:p>
            <a:pPr algn="l">
              <a:lnSpc>
                <a:spcPts val="3219"/>
              </a:lnSpc>
            </a:pPr>
            <a:r>
              <a:rPr lang="en-US" sz="2299" spc="-80">
                <a:solidFill>
                  <a:srgbClr val="222222"/>
                </a:solidFill>
                <a:latin typeface="Telegraf"/>
                <a:ea typeface="Telegraf"/>
                <a:cs typeface="Telegraf"/>
                <a:sym typeface="Telegraf"/>
              </a:rPr>
              <a:t>Revolutionizing Digital Note-Taking</a:t>
            </a:r>
          </a:p>
        </p:txBody>
      </p:sp>
      <p:sp>
        <p:nvSpPr>
          <p:cNvPr name="TextBox 4" id="4"/>
          <p:cNvSpPr txBox="true"/>
          <p:nvPr/>
        </p:nvSpPr>
        <p:spPr>
          <a:xfrm rot="0">
            <a:off x="1028700" y="8703843"/>
            <a:ext cx="1668265" cy="265430"/>
          </a:xfrm>
          <a:prstGeom prst="rect">
            <a:avLst/>
          </a:prstGeom>
        </p:spPr>
        <p:txBody>
          <a:bodyPr anchor="t" rtlCol="false" tIns="0" lIns="0" bIns="0" rIns="0">
            <a:spAutoFit/>
          </a:bodyPr>
          <a:lstStyle/>
          <a:p>
            <a:pPr algn="just" marL="0" indent="0" lvl="0">
              <a:lnSpc>
                <a:spcPts val="2079"/>
              </a:lnSpc>
              <a:spcBef>
                <a:spcPct val="0"/>
              </a:spcBef>
            </a:pPr>
            <a:r>
              <a:rPr lang="en-US" b="true" sz="1599">
                <a:solidFill>
                  <a:srgbClr val="222222"/>
                </a:solidFill>
                <a:latin typeface="Telegraf Bold"/>
                <a:ea typeface="Telegraf Bold"/>
                <a:cs typeface="Telegraf Bold"/>
                <a:sym typeface="Telegraf Bold"/>
              </a:rPr>
              <a:t>PRESENTED BY:</a:t>
            </a:r>
          </a:p>
        </p:txBody>
      </p:sp>
      <p:sp>
        <p:nvSpPr>
          <p:cNvPr name="TextBox 5" id="5"/>
          <p:cNvSpPr txBox="true"/>
          <p:nvPr/>
        </p:nvSpPr>
        <p:spPr>
          <a:xfrm rot="0">
            <a:off x="1028700" y="8992870"/>
            <a:ext cx="3806574" cy="1036955"/>
          </a:xfrm>
          <a:prstGeom prst="rect">
            <a:avLst/>
          </a:prstGeom>
        </p:spPr>
        <p:txBody>
          <a:bodyPr anchor="t" rtlCol="false" tIns="0" lIns="0" bIns="0" rIns="0">
            <a:spAutoFit/>
          </a:bodyPr>
          <a:lstStyle/>
          <a:p>
            <a:pPr algn="just">
              <a:lnSpc>
                <a:spcPts val="2079"/>
              </a:lnSpc>
            </a:pPr>
            <a:r>
              <a:rPr lang="en-US" sz="1599">
                <a:solidFill>
                  <a:srgbClr val="222222"/>
                </a:solidFill>
                <a:latin typeface="Telegraf"/>
                <a:ea typeface="Telegraf"/>
                <a:cs typeface="Telegraf"/>
                <a:sym typeface="Telegraf"/>
              </a:rPr>
              <a:t>Eray Ateş |  202011023</a:t>
            </a:r>
          </a:p>
          <a:p>
            <a:pPr algn="just">
              <a:lnSpc>
                <a:spcPts val="2079"/>
              </a:lnSpc>
            </a:pPr>
            <a:r>
              <a:rPr lang="en-US" sz="1599">
                <a:solidFill>
                  <a:srgbClr val="222222"/>
                </a:solidFill>
                <a:latin typeface="Telegraf"/>
                <a:ea typeface="Telegraf"/>
                <a:cs typeface="Telegraf"/>
                <a:sym typeface="Telegraf"/>
              </a:rPr>
              <a:t>Halit Emir Turan | 202111068</a:t>
            </a:r>
          </a:p>
          <a:p>
            <a:pPr algn="just">
              <a:lnSpc>
                <a:spcPts val="2079"/>
              </a:lnSpc>
            </a:pPr>
            <a:r>
              <a:rPr lang="en-US" sz="1599">
                <a:solidFill>
                  <a:srgbClr val="222222"/>
                </a:solidFill>
                <a:latin typeface="Telegraf"/>
                <a:ea typeface="Telegraf"/>
                <a:cs typeface="Telegraf"/>
                <a:sym typeface="Telegraf"/>
              </a:rPr>
              <a:t>Güneş Ölçer | 201911046</a:t>
            </a:r>
          </a:p>
          <a:p>
            <a:pPr algn="just" marL="0" indent="0" lvl="0">
              <a:lnSpc>
                <a:spcPts val="2079"/>
              </a:lnSpc>
              <a:spcBef>
                <a:spcPct val="0"/>
              </a:spcBef>
            </a:pPr>
            <a:r>
              <a:rPr lang="en-US" sz="1599">
                <a:solidFill>
                  <a:srgbClr val="222222"/>
                </a:solidFill>
                <a:latin typeface="Telegraf"/>
                <a:ea typeface="Telegraf"/>
                <a:cs typeface="Telegraf"/>
                <a:sym typeface="Telegraf"/>
              </a:rPr>
              <a:t>Zeynep Persil | 202011031</a:t>
            </a:r>
          </a:p>
        </p:txBody>
      </p:sp>
      <p:sp>
        <p:nvSpPr>
          <p:cNvPr name="Freeform 6" id="6"/>
          <p:cNvSpPr/>
          <p:nvPr/>
        </p:nvSpPr>
        <p:spPr>
          <a:xfrm flipH="false" flipV="false" rot="0">
            <a:off x="12084731" y="4182022"/>
            <a:ext cx="960276" cy="961478"/>
          </a:xfrm>
          <a:custGeom>
            <a:avLst/>
            <a:gdLst/>
            <a:ahLst/>
            <a:cxnLst/>
            <a:rect r="r" b="b" t="t" l="l"/>
            <a:pathLst>
              <a:path h="961478" w="960276">
                <a:moveTo>
                  <a:pt x="0" y="0"/>
                </a:moveTo>
                <a:lnTo>
                  <a:pt x="960276" y="0"/>
                </a:lnTo>
                <a:lnTo>
                  <a:pt x="960276" y="961478"/>
                </a:lnTo>
                <a:lnTo>
                  <a:pt x="0" y="96147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028700" y="3009886"/>
            <a:ext cx="11536169" cy="1386840"/>
          </a:xfrm>
          <a:prstGeom prst="rect">
            <a:avLst/>
          </a:prstGeom>
        </p:spPr>
        <p:txBody>
          <a:bodyPr anchor="t" rtlCol="false" tIns="0" lIns="0" bIns="0" rIns="0">
            <a:spAutoFit/>
          </a:bodyPr>
          <a:lstStyle/>
          <a:p>
            <a:pPr algn="l">
              <a:lnSpc>
                <a:spcPts val="9600"/>
              </a:lnSpc>
            </a:pPr>
            <a:r>
              <a:rPr lang="en-US" sz="9600" spc="-768" b="true">
                <a:solidFill>
                  <a:srgbClr val="BA3A2C"/>
                </a:solidFill>
                <a:latin typeface="Telegraf Bold"/>
                <a:ea typeface="Telegraf Bold"/>
                <a:cs typeface="Telegraf Bold"/>
                <a:sym typeface="Telegraf Bold"/>
              </a:rPr>
              <a:t>NoteWiz</a:t>
            </a:r>
          </a:p>
        </p:txBody>
      </p:sp>
      <p:sp>
        <p:nvSpPr>
          <p:cNvPr name="TextBox 8" id="8"/>
          <p:cNvSpPr txBox="true"/>
          <p:nvPr/>
        </p:nvSpPr>
        <p:spPr>
          <a:xfrm rot="0">
            <a:off x="14589305" y="8585416"/>
            <a:ext cx="1668265" cy="265430"/>
          </a:xfrm>
          <a:prstGeom prst="rect">
            <a:avLst/>
          </a:prstGeom>
        </p:spPr>
        <p:txBody>
          <a:bodyPr anchor="t" rtlCol="false" tIns="0" lIns="0" bIns="0" rIns="0">
            <a:spAutoFit/>
          </a:bodyPr>
          <a:lstStyle/>
          <a:p>
            <a:pPr algn="just" marL="0" indent="0" lvl="0">
              <a:lnSpc>
                <a:spcPts val="2079"/>
              </a:lnSpc>
              <a:spcBef>
                <a:spcPct val="0"/>
              </a:spcBef>
            </a:pPr>
            <a:r>
              <a:rPr lang="en-US" b="true" sz="1599">
                <a:solidFill>
                  <a:srgbClr val="222222"/>
                </a:solidFill>
                <a:latin typeface="Telegraf Bold"/>
                <a:ea typeface="Telegraf Bold"/>
                <a:cs typeface="Telegraf Bold"/>
                <a:sym typeface="Telegraf Bold"/>
              </a:rPr>
              <a:t>ADVİSOR</a:t>
            </a:r>
          </a:p>
        </p:txBody>
      </p:sp>
      <p:sp>
        <p:nvSpPr>
          <p:cNvPr name="TextBox 9" id="9"/>
          <p:cNvSpPr txBox="true"/>
          <p:nvPr/>
        </p:nvSpPr>
        <p:spPr>
          <a:xfrm rot="0">
            <a:off x="14589305" y="8940698"/>
            <a:ext cx="3806574" cy="265430"/>
          </a:xfrm>
          <a:prstGeom prst="rect">
            <a:avLst/>
          </a:prstGeom>
        </p:spPr>
        <p:txBody>
          <a:bodyPr anchor="t" rtlCol="false" tIns="0" lIns="0" bIns="0" rIns="0">
            <a:spAutoFit/>
          </a:bodyPr>
          <a:lstStyle/>
          <a:p>
            <a:pPr algn="just" marL="0" indent="0" lvl="0">
              <a:lnSpc>
                <a:spcPts val="2079"/>
              </a:lnSpc>
              <a:spcBef>
                <a:spcPct val="0"/>
              </a:spcBef>
            </a:pPr>
            <a:r>
              <a:rPr lang="en-US" sz="1599">
                <a:solidFill>
                  <a:srgbClr val="222222"/>
                </a:solidFill>
                <a:latin typeface="Telegraf"/>
                <a:ea typeface="Telegraf"/>
                <a:cs typeface="Telegraf"/>
                <a:sym typeface="Telegraf"/>
              </a:rPr>
              <a:t>Asst. Prof. Dr. Faris Serdar TAŞEL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AutoShape 2" id="2"/>
          <p:cNvSpPr/>
          <p:nvPr/>
        </p:nvSpPr>
        <p:spPr>
          <a:xfrm flipV="true">
            <a:off x="0" y="4874967"/>
            <a:ext cx="18288000" cy="0"/>
          </a:xfrm>
          <a:prstGeom prst="line">
            <a:avLst/>
          </a:prstGeom>
          <a:ln cap="rnd" w="47625">
            <a:solidFill>
              <a:srgbClr val="222222"/>
            </a:solidFill>
            <a:prstDash val="solid"/>
            <a:headEnd type="none" len="sm" w="sm"/>
            <a:tailEnd type="none" len="sm" w="sm"/>
          </a:ln>
        </p:spPr>
      </p:sp>
      <p:sp>
        <p:nvSpPr>
          <p:cNvPr name="TextBox 3" id="3"/>
          <p:cNvSpPr txBox="true"/>
          <p:nvPr/>
        </p:nvSpPr>
        <p:spPr>
          <a:xfrm rot="0">
            <a:off x="1028700" y="1085850"/>
            <a:ext cx="8942009" cy="1040130"/>
          </a:xfrm>
          <a:prstGeom prst="rect">
            <a:avLst/>
          </a:prstGeom>
        </p:spPr>
        <p:txBody>
          <a:bodyPr anchor="t" rtlCol="false" tIns="0" lIns="0" bIns="0" rIns="0">
            <a:spAutoFit/>
          </a:bodyPr>
          <a:lstStyle/>
          <a:p>
            <a:pPr algn="l">
              <a:lnSpc>
                <a:spcPts val="7200"/>
              </a:lnSpc>
            </a:pPr>
            <a:r>
              <a:rPr lang="en-US" sz="7200" spc="-410" b="true">
                <a:solidFill>
                  <a:srgbClr val="222222"/>
                </a:solidFill>
                <a:latin typeface="Telegraf Bold"/>
                <a:ea typeface="Telegraf Bold"/>
                <a:cs typeface="Telegraf Bold"/>
                <a:sym typeface="Telegraf Bold"/>
              </a:rPr>
              <a:t>Evolution of NoteWiz</a:t>
            </a:r>
          </a:p>
        </p:txBody>
      </p:sp>
      <p:sp>
        <p:nvSpPr>
          <p:cNvPr name="TextBox 4" id="4"/>
          <p:cNvSpPr txBox="true"/>
          <p:nvPr/>
        </p:nvSpPr>
        <p:spPr>
          <a:xfrm rot="0">
            <a:off x="1107717" y="5254714"/>
            <a:ext cx="2845324" cy="476377"/>
          </a:xfrm>
          <a:prstGeom prst="rect">
            <a:avLst/>
          </a:prstGeom>
        </p:spPr>
        <p:txBody>
          <a:bodyPr anchor="t" rtlCol="false" tIns="0" lIns="0" bIns="0" rIns="0">
            <a:spAutoFit/>
          </a:bodyPr>
          <a:lstStyle/>
          <a:p>
            <a:pPr algn="l" marL="0" indent="0" lvl="0">
              <a:lnSpc>
                <a:spcPts val="3584"/>
              </a:lnSpc>
            </a:pPr>
            <a:r>
              <a:rPr lang="en-US" b="true" sz="2800" spc="-159">
                <a:solidFill>
                  <a:srgbClr val="222222"/>
                </a:solidFill>
                <a:latin typeface="Telegraf Bold"/>
                <a:ea typeface="Telegraf Bold"/>
                <a:cs typeface="Telegraf Bold"/>
                <a:sym typeface="Telegraf Bold"/>
              </a:rPr>
              <a:t>OCR</a:t>
            </a:r>
          </a:p>
        </p:txBody>
      </p:sp>
      <p:sp>
        <p:nvSpPr>
          <p:cNvPr name="TextBox 5" id="5"/>
          <p:cNvSpPr txBox="true"/>
          <p:nvPr/>
        </p:nvSpPr>
        <p:spPr>
          <a:xfrm rot="0">
            <a:off x="546410" y="5982005"/>
            <a:ext cx="8078386" cy="2476273"/>
          </a:xfrm>
          <a:prstGeom prst="rect">
            <a:avLst/>
          </a:prstGeom>
        </p:spPr>
        <p:txBody>
          <a:bodyPr anchor="t" rtlCol="false" tIns="0" lIns="0" bIns="0" rIns="0">
            <a:spAutoFit/>
          </a:bodyPr>
          <a:lstStyle/>
          <a:p>
            <a:pPr algn="l" marL="582263" indent="-291131" lvl="1">
              <a:lnSpc>
                <a:spcPts val="3910"/>
              </a:lnSpc>
              <a:buFont typeface="Arial"/>
              <a:buChar char="•"/>
            </a:pPr>
            <a:r>
              <a:rPr lang="en-US" sz="2696" spc="115">
                <a:solidFill>
                  <a:srgbClr val="222222"/>
                </a:solidFill>
                <a:latin typeface="Telegraf"/>
                <a:ea typeface="Telegraf"/>
                <a:cs typeface="Telegraf"/>
                <a:sym typeface="Telegraf"/>
              </a:rPr>
              <a:t>OCR in NoteWiz converts text from images and scanned documents into editable digital notes, enabling seamless integration with AI features like summarization and tagging.</a:t>
            </a:r>
          </a:p>
        </p:txBody>
      </p:sp>
      <p:sp>
        <p:nvSpPr>
          <p:cNvPr name="TextBox 6" id="6"/>
          <p:cNvSpPr txBox="true"/>
          <p:nvPr/>
        </p:nvSpPr>
        <p:spPr>
          <a:xfrm rot="0">
            <a:off x="10585684" y="5087815"/>
            <a:ext cx="2845324" cy="476377"/>
          </a:xfrm>
          <a:prstGeom prst="rect">
            <a:avLst/>
          </a:prstGeom>
        </p:spPr>
        <p:txBody>
          <a:bodyPr anchor="t" rtlCol="false" tIns="0" lIns="0" bIns="0" rIns="0">
            <a:spAutoFit/>
          </a:bodyPr>
          <a:lstStyle/>
          <a:p>
            <a:pPr algn="l" marL="0" indent="0" lvl="0">
              <a:lnSpc>
                <a:spcPts val="3584"/>
              </a:lnSpc>
            </a:pPr>
            <a:r>
              <a:rPr lang="en-US" b="true" sz="2800" spc="-159">
                <a:solidFill>
                  <a:srgbClr val="222222"/>
                </a:solidFill>
                <a:latin typeface="Telegraf Bold"/>
                <a:ea typeface="Telegraf Bold"/>
                <a:cs typeface="Telegraf Bold"/>
                <a:sym typeface="Telegraf Bold"/>
              </a:rPr>
              <a:t>Calendar</a:t>
            </a:r>
          </a:p>
        </p:txBody>
      </p:sp>
      <p:sp>
        <p:nvSpPr>
          <p:cNvPr name="TextBox 7" id="7"/>
          <p:cNvSpPr txBox="true"/>
          <p:nvPr/>
        </p:nvSpPr>
        <p:spPr>
          <a:xfrm rot="0">
            <a:off x="9970709" y="6162802"/>
            <a:ext cx="8368936" cy="3720648"/>
          </a:xfrm>
          <a:prstGeom prst="rect">
            <a:avLst/>
          </a:prstGeom>
        </p:spPr>
        <p:txBody>
          <a:bodyPr anchor="t" rtlCol="false" tIns="0" lIns="0" bIns="0" rIns="0">
            <a:spAutoFit/>
          </a:bodyPr>
          <a:lstStyle/>
          <a:p>
            <a:pPr algn="l" marL="627660" indent="-313830" lvl="1">
              <a:lnSpc>
                <a:spcPts val="4215"/>
              </a:lnSpc>
              <a:buFont typeface="Arial"/>
              <a:buChar char="•"/>
            </a:pPr>
            <a:r>
              <a:rPr lang="en-US" sz="2907" spc="125">
                <a:solidFill>
                  <a:srgbClr val="222222"/>
                </a:solidFill>
                <a:latin typeface="Telegraf"/>
                <a:ea typeface="Telegraf"/>
                <a:cs typeface="Telegraf"/>
                <a:sym typeface="Telegraf"/>
              </a:rPr>
              <a:t>The calendar feature in NoteWiz helps users manage tasks and deadlines by integrating notes with a visual timeline, enabling efficient scheduling and organization.</a:t>
            </a:r>
          </a:p>
          <a:p>
            <a:pPr algn="l">
              <a:lnSpc>
                <a:spcPts val="4215"/>
              </a:lnSpc>
            </a:pPr>
            <a:r>
              <a:rPr lang="en-US" sz="2907" spc="125">
                <a:solidFill>
                  <a:srgbClr val="222222"/>
                </a:solidFill>
                <a:latin typeface="Telegraf"/>
                <a:ea typeface="Telegraf"/>
                <a:cs typeface="Telegraf"/>
                <a:sym typeface="Telegraf"/>
              </a:rPr>
              <a:t>      (We planned to use @fullcalendar/react</a:t>
            </a:r>
          </a:p>
          <a:p>
            <a:pPr algn="l">
              <a:lnSpc>
                <a:spcPts val="4215"/>
              </a:lnSpc>
            </a:pPr>
            <a:r>
              <a:rPr lang="en-US" sz="2907" spc="125">
                <a:solidFill>
                  <a:srgbClr val="222222"/>
                </a:solidFill>
                <a:latin typeface="Telegraf"/>
                <a:ea typeface="Telegraf"/>
                <a:cs typeface="Telegraf"/>
                <a:sym typeface="Telegraf"/>
              </a:rPr>
              <a:t>      API )</a:t>
            </a:r>
          </a:p>
        </p:txBody>
      </p:sp>
      <p:sp>
        <p:nvSpPr>
          <p:cNvPr name="TextBox 8" id="8"/>
          <p:cNvSpPr txBox="true"/>
          <p:nvPr/>
        </p:nvSpPr>
        <p:spPr>
          <a:xfrm rot="0">
            <a:off x="1028700" y="4037085"/>
            <a:ext cx="1006042"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04</a:t>
            </a:r>
          </a:p>
        </p:txBody>
      </p:sp>
      <p:sp>
        <p:nvSpPr>
          <p:cNvPr name="TextBox 9" id="9"/>
          <p:cNvSpPr txBox="true"/>
          <p:nvPr/>
        </p:nvSpPr>
        <p:spPr>
          <a:xfrm rot="0">
            <a:off x="10585684" y="4037085"/>
            <a:ext cx="1006042"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05</a:t>
            </a:r>
          </a:p>
        </p:txBody>
      </p:sp>
      <p:sp>
        <p:nvSpPr>
          <p:cNvPr name="Freeform 10" id="10"/>
          <p:cNvSpPr/>
          <p:nvPr/>
        </p:nvSpPr>
        <p:spPr>
          <a:xfrm flipH="false" flipV="false" rot="0">
            <a:off x="9665824" y="1272073"/>
            <a:ext cx="609770" cy="610533"/>
          </a:xfrm>
          <a:custGeom>
            <a:avLst/>
            <a:gdLst/>
            <a:ahLst/>
            <a:cxnLst/>
            <a:rect r="r" b="b" t="t" l="l"/>
            <a:pathLst>
              <a:path h="610533" w="609770">
                <a:moveTo>
                  <a:pt x="0" y="0"/>
                </a:moveTo>
                <a:lnTo>
                  <a:pt x="609770" y="0"/>
                </a:lnTo>
                <a:lnTo>
                  <a:pt x="609770" y="610534"/>
                </a:lnTo>
                <a:lnTo>
                  <a:pt x="0" y="6105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transition spd="slow">
    <p:push dir="u"/>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sp>
        <p:nvSpPr>
          <p:cNvPr name="AutoShape 2" id="2"/>
          <p:cNvSpPr/>
          <p:nvPr/>
        </p:nvSpPr>
        <p:spPr>
          <a:xfrm flipV="true">
            <a:off x="0" y="3247708"/>
            <a:ext cx="17259300" cy="0"/>
          </a:xfrm>
          <a:prstGeom prst="line">
            <a:avLst/>
          </a:prstGeom>
          <a:ln cap="rnd" w="47625">
            <a:solidFill>
              <a:srgbClr val="F6F4F1"/>
            </a:solidFill>
            <a:prstDash val="solid"/>
            <a:headEnd type="none" len="sm" w="sm"/>
            <a:tailEnd type="none" len="sm" w="sm"/>
          </a:ln>
        </p:spPr>
      </p:sp>
      <p:sp>
        <p:nvSpPr>
          <p:cNvPr name="TextBox 3" id="3"/>
          <p:cNvSpPr txBox="true"/>
          <p:nvPr/>
        </p:nvSpPr>
        <p:spPr>
          <a:xfrm rot="0">
            <a:off x="1028700" y="780583"/>
            <a:ext cx="7819394" cy="1040130"/>
          </a:xfrm>
          <a:prstGeom prst="rect">
            <a:avLst/>
          </a:prstGeom>
        </p:spPr>
        <p:txBody>
          <a:bodyPr anchor="t" rtlCol="false" tIns="0" lIns="0" bIns="0" rIns="0">
            <a:spAutoFit/>
          </a:bodyPr>
          <a:lstStyle/>
          <a:p>
            <a:pPr algn="l">
              <a:lnSpc>
                <a:spcPts val="7200"/>
              </a:lnSpc>
            </a:pPr>
            <a:r>
              <a:rPr lang="en-US" sz="7200" spc="-410" b="true">
                <a:solidFill>
                  <a:srgbClr val="F6F4F1"/>
                </a:solidFill>
                <a:latin typeface="Telegraf Bold"/>
                <a:ea typeface="Telegraf Bold"/>
                <a:cs typeface="Telegraf Bold"/>
                <a:sym typeface="Telegraf Bold"/>
              </a:rPr>
              <a:t>future plans!</a:t>
            </a:r>
          </a:p>
        </p:txBody>
      </p:sp>
      <p:sp>
        <p:nvSpPr>
          <p:cNvPr name="Freeform 4" id="4"/>
          <p:cNvSpPr/>
          <p:nvPr/>
        </p:nvSpPr>
        <p:spPr>
          <a:xfrm flipH="false" flipV="false" rot="0">
            <a:off x="6242128" y="1272073"/>
            <a:ext cx="609770" cy="610533"/>
          </a:xfrm>
          <a:custGeom>
            <a:avLst/>
            <a:gdLst/>
            <a:ahLst/>
            <a:cxnLst/>
            <a:rect r="r" b="b" t="t" l="l"/>
            <a:pathLst>
              <a:path h="610533" w="609770">
                <a:moveTo>
                  <a:pt x="0" y="0"/>
                </a:moveTo>
                <a:lnTo>
                  <a:pt x="609770" y="0"/>
                </a:lnTo>
                <a:lnTo>
                  <a:pt x="609770" y="610534"/>
                </a:lnTo>
                <a:lnTo>
                  <a:pt x="0" y="6105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6418904" y="3322288"/>
            <a:ext cx="1070671" cy="535336"/>
            <a:chOff x="0" y="0"/>
            <a:chExt cx="812800" cy="406400"/>
          </a:xfrm>
        </p:grpSpPr>
        <p:sp>
          <p:nvSpPr>
            <p:cNvPr name="Freeform 6" id="6"/>
            <p:cNvSpPr/>
            <p:nvPr/>
          </p:nvSpPr>
          <p:spPr>
            <a:xfrm flipH="false" flipV="false" rot="0">
              <a:off x="0" y="0"/>
              <a:ext cx="812800" cy="406400"/>
            </a:xfrm>
            <a:custGeom>
              <a:avLst/>
              <a:gdLst/>
              <a:ahLst/>
              <a:cxnLst/>
              <a:rect r="r" b="b" t="t" l="l"/>
              <a:pathLst>
                <a:path h="406400" w="812800">
                  <a:moveTo>
                    <a:pt x="0" y="0"/>
                  </a:moveTo>
                  <a:lnTo>
                    <a:pt x="609600" y="0"/>
                  </a:lnTo>
                  <a:lnTo>
                    <a:pt x="812800" y="203200"/>
                  </a:lnTo>
                  <a:lnTo>
                    <a:pt x="609600" y="406400"/>
                  </a:lnTo>
                  <a:lnTo>
                    <a:pt x="0" y="406400"/>
                  </a:lnTo>
                  <a:lnTo>
                    <a:pt x="203200" y="203200"/>
                  </a:lnTo>
                  <a:lnTo>
                    <a:pt x="0" y="0"/>
                  </a:lnTo>
                  <a:close/>
                </a:path>
              </a:pathLst>
            </a:custGeom>
            <a:solidFill>
              <a:srgbClr val="F1F1F8"/>
            </a:solidFill>
          </p:spPr>
        </p:sp>
        <p:sp>
          <p:nvSpPr>
            <p:cNvPr name="TextBox 7" id="7"/>
            <p:cNvSpPr txBox="true"/>
            <p:nvPr/>
          </p:nvSpPr>
          <p:spPr>
            <a:xfrm>
              <a:off x="177800" y="-28575"/>
              <a:ext cx="558800" cy="434975"/>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107717" y="3627454"/>
            <a:ext cx="3830680" cy="476377"/>
          </a:xfrm>
          <a:prstGeom prst="rect">
            <a:avLst/>
          </a:prstGeom>
        </p:spPr>
        <p:txBody>
          <a:bodyPr anchor="t" rtlCol="false" tIns="0" lIns="0" bIns="0" rIns="0">
            <a:spAutoFit/>
          </a:bodyPr>
          <a:lstStyle/>
          <a:p>
            <a:pPr algn="l" marL="0" indent="0" lvl="0">
              <a:lnSpc>
                <a:spcPts val="3584"/>
              </a:lnSpc>
            </a:pPr>
            <a:r>
              <a:rPr lang="en-US" b="true" sz="2800" spc="-159">
                <a:solidFill>
                  <a:srgbClr val="F6F4F1"/>
                </a:solidFill>
                <a:latin typeface="Telegraf Bold"/>
                <a:ea typeface="Telegraf Bold"/>
                <a:cs typeface="Telegraf Bold"/>
                <a:sym typeface="Telegraf Bold"/>
              </a:rPr>
              <a:t>Speech-To-Text Notes!</a:t>
            </a:r>
          </a:p>
        </p:txBody>
      </p:sp>
      <p:sp>
        <p:nvSpPr>
          <p:cNvPr name="TextBox 9" id="9"/>
          <p:cNvSpPr txBox="true"/>
          <p:nvPr/>
        </p:nvSpPr>
        <p:spPr>
          <a:xfrm rot="0">
            <a:off x="1107717" y="4364271"/>
            <a:ext cx="4922584" cy="2835230"/>
          </a:xfrm>
          <a:prstGeom prst="rect">
            <a:avLst/>
          </a:prstGeom>
        </p:spPr>
        <p:txBody>
          <a:bodyPr anchor="t" rtlCol="false" tIns="0" lIns="0" bIns="0" rIns="0">
            <a:spAutoFit/>
          </a:bodyPr>
          <a:lstStyle/>
          <a:p>
            <a:pPr algn="l" marL="557208" indent="-278604" lvl="1">
              <a:lnSpc>
                <a:spcPts val="3742"/>
              </a:lnSpc>
              <a:buFont typeface="Arial"/>
              <a:buChar char="•"/>
            </a:pPr>
            <a:r>
              <a:rPr lang="en-US" sz="2580" spc="110">
                <a:solidFill>
                  <a:srgbClr val="F6F4F1"/>
                </a:solidFill>
                <a:latin typeface="Telegraf"/>
                <a:ea typeface="Telegraf"/>
                <a:cs typeface="Telegraf"/>
                <a:sym typeface="Telegraf"/>
              </a:rPr>
              <a:t>Speech-to-Text Notes will enable users to convert spoken words into digital text, offering hands-free and efficient note-taking.</a:t>
            </a:r>
          </a:p>
        </p:txBody>
      </p:sp>
      <p:sp>
        <p:nvSpPr>
          <p:cNvPr name="TextBox 10" id="10"/>
          <p:cNvSpPr txBox="true"/>
          <p:nvPr/>
        </p:nvSpPr>
        <p:spPr>
          <a:xfrm rot="0">
            <a:off x="6708951" y="3627036"/>
            <a:ext cx="2845324" cy="476377"/>
          </a:xfrm>
          <a:prstGeom prst="rect">
            <a:avLst/>
          </a:prstGeom>
        </p:spPr>
        <p:txBody>
          <a:bodyPr anchor="t" rtlCol="false" tIns="0" lIns="0" bIns="0" rIns="0">
            <a:spAutoFit/>
          </a:bodyPr>
          <a:lstStyle/>
          <a:p>
            <a:pPr algn="l" marL="0" indent="0" lvl="0">
              <a:lnSpc>
                <a:spcPts val="3584"/>
              </a:lnSpc>
            </a:pPr>
            <a:r>
              <a:rPr lang="en-US" b="true" sz="2800" spc="-159">
                <a:solidFill>
                  <a:srgbClr val="F6F4F1"/>
                </a:solidFill>
                <a:latin typeface="Telegraf Bold"/>
                <a:ea typeface="Telegraf Bold"/>
                <a:cs typeface="Telegraf Bold"/>
                <a:sym typeface="Telegraf Bold"/>
              </a:rPr>
              <a:t>Translation!</a:t>
            </a:r>
          </a:p>
        </p:txBody>
      </p:sp>
      <p:sp>
        <p:nvSpPr>
          <p:cNvPr name="TextBox 11" id="11"/>
          <p:cNvSpPr txBox="true"/>
          <p:nvPr/>
        </p:nvSpPr>
        <p:spPr>
          <a:xfrm rot="0">
            <a:off x="12263066" y="3627036"/>
            <a:ext cx="2845324" cy="476377"/>
          </a:xfrm>
          <a:prstGeom prst="rect">
            <a:avLst/>
          </a:prstGeom>
        </p:spPr>
        <p:txBody>
          <a:bodyPr anchor="t" rtlCol="false" tIns="0" lIns="0" bIns="0" rIns="0">
            <a:spAutoFit/>
          </a:bodyPr>
          <a:lstStyle/>
          <a:p>
            <a:pPr algn="l" marL="0" indent="0" lvl="0">
              <a:lnSpc>
                <a:spcPts val="3584"/>
              </a:lnSpc>
            </a:pPr>
            <a:r>
              <a:rPr lang="en-US" b="true" sz="2800" spc="-159">
                <a:solidFill>
                  <a:srgbClr val="F6F4F1"/>
                </a:solidFill>
                <a:latin typeface="Telegraf Bold"/>
                <a:ea typeface="Telegraf Bold"/>
                <a:cs typeface="Telegraf Bold"/>
                <a:sym typeface="Telegraf Bold"/>
              </a:rPr>
              <a:t>NoteHub!</a:t>
            </a:r>
          </a:p>
        </p:txBody>
      </p:sp>
      <p:sp>
        <p:nvSpPr>
          <p:cNvPr name="TextBox 12" id="12"/>
          <p:cNvSpPr txBox="true"/>
          <p:nvPr/>
        </p:nvSpPr>
        <p:spPr>
          <a:xfrm rot="0">
            <a:off x="6708951" y="4373378"/>
            <a:ext cx="4215047" cy="3365798"/>
          </a:xfrm>
          <a:prstGeom prst="rect">
            <a:avLst/>
          </a:prstGeom>
        </p:spPr>
        <p:txBody>
          <a:bodyPr anchor="t" rtlCol="false" tIns="0" lIns="0" bIns="0" rIns="0">
            <a:spAutoFit/>
          </a:bodyPr>
          <a:lstStyle/>
          <a:p>
            <a:pPr algn="l" marL="496569" indent="-248284" lvl="1">
              <a:lnSpc>
                <a:spcPts val="3334"/>
              </a:lnSpc>
              <a:buFont typeface="Arial"/>
              <a:buChar char="•"/>
            </a:pPr>
            <a:r>
              <a:rPr lang="en-US" sz="2299" spc="98">
                <a:solidFill>
                  <a:srgbClr val="F6F4F1"/>
                </a:solidFill>
                <a:latin typeface="Telegraf"/>
                <a:ea typeface="Telegraf"/>
                <a:cs typeface="Telegraf"/>
                <a:sym typeface="Telegraf"/>
              </a:rPr>
              <a:t>The multilingual translation feature in NoteWiz will allow users to translate their notes into different languages instantly, enhancing accessibility and global collaboration.</a:t>
            </a:r>
          </a:p>
        </p:txBody>
      </p:sp>
      <p:sp>
        <p:nvSpPr>
          <p:cNvPr name="TextBox 13" id="13"/>
          <p:cNvSpPr txBox="true"/>
          <p:nvPr/>
        </p:nvSpPr>
        <p:spPr>
          <a:xfrm rot="0">
            <a:off x="1028700" y="2409825"/>
            <a:ext cx="1006042"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06</a:t>
            </a:r>
          </a:p>
        </p:txBody>
      </p:sp>
      <p:sp>
        <p:nvSpPr>
          <p:cNvPr name="TextBox 14" id="14"/>
          <p:cNvSpPr txBox="true"/>
          <p:nvPr/>
        </p:nvSpPr>
        <p:spPr>
          <a:xfrm rot="0">
            <a:off x="6708951" y="2409825"/>
            <a:ext cx="1006042"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07</a:t>
            </a:r>
          </a:p>
        </p:txBody>
      </p:sp>
      <p:sp>
        <p:nvSpPr>
          <p:cNvPr name="TextBox 15" id="15"/>
          <p:cNvSpPr txBox="true"/>
          <p:nvPr/>
        </p:nvSpPr>
        <p:spPr>
          <a:xfrm rot="0">
            <a:off x="12263066" y="2409825"/>
            <a:ext cx="1006042"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08</a:t>
            </a:r>
          </a:p>
        </p:txBody>
      </p:sp>
      <p:sp>
        <p:nvSpPr>
          <p:cNvPr name="TextBox 16" id="16"/>
          <p:cNvSpPr txBox="true"/>
          <p:nvPr/>
        </p:nvSpPr>
        <p:spPr>
          <a:xfrm rot="0">
            <a:off x="12263066" y="4373378"/>
            <a:ext cx="4993635" cy="3784935"/>
          </a:xfrm>
          <a:prstGeom prst="rect">
            <a:avLst/>
          </a:prstGeom>
        </p:spPr>
        <p:txBody>
          <a:bodyPr anchor="t" rtlCol="false" tIns="0" lIns="0" bIns="0" rIns="0">
            <a:spAutoFit/>
          </a:bodyPr>
          <a:lstStyle/>
          <a:p>
            <a:pPr algn="l" marL="496569" indent="-248284" lvl="1">
              <a:lnSpc>
                <a:spcPts val="3334"/>
              </a:lnSpc>
              <a:buFont typeface="Arial"/>
              <a:buChar char="•"/>
            </a:pPr>
            <a:r>
              <a:rPr lang="en-US" sz="2299" spc="98">
                <a:solidFill>
                  <a:srgbClr val="F6F4F1"/>
                </a:solidFill>
                <a:latin typeface="Telegraf"/>
                <a:ea typeface="Telegraf"/>
                <a:cs typeface="Telegraf"/>
                <a:sym typeface="Telegraf"/>
              </a:rPr>
              <a:t>NoteHub is a planned feature for NoteWiz, designed as a shared space where users can contribute and collaborate on notes in real time. It will serve as a central hub for teamwork, enabling seamless sharing, editing, and brainstorming.</a:t>
            </a:r>
          </a:p>
        </p:txBody>
      </p:sp>
      <p:sp>
        <p:nvSpPr>
          <p:cNvPr name="TextBox 17" id="17"/>
          <p:cNvSpPr txBox="true"/>
          <p:nvPr/>
        </p:nvSpPr>
        <p:spPr>
          <a:xfrm rot="0">
            <a:off x="1028700" y="7570976"/>
            <a:ext cx="5001601" cy="2313692"/>
          </a:xfrm>
          <a:prstGeom prst="rect">
            <a:avLst/>
          </a:prstGeom>
        </p:spPr>
        <p:txBody>
          <a:bodyPr anchor="t" rtlCol="false" tIns="0" lIns="0" bIns="0" rIns="0">
            <a:spAutoFit/>
          </a:bodyPr>
          <a:lstStyle/>
          <a:p>
            <a:pPr algn="l">
              <a:lnSpc>
                <a:spcPts val="2579"/>
              </a:lnSpc>
            </a:pPr>
            <a:r>
              <a:rPr lang="en-US" b="true" sz="2579" spc="-90">
                <a:solidFill>
                  <a:srgbClr val="F6F4F1"/>
                </a:solidFill>
                <a:latin typeface="Telegraf Bold"/>
                <a:ea typeface="Telegraf Bold"/>
                <a:cs typeface="Telegraf Bold"/>
                <a:sym typeface="Telegraf Bold"/>
              </a:rPr>
              <a:t>Microsoft Azure Speech Service</a:t>
            </a:r>
          </a:p>
          <a:p>
            <a:pPr algn="l">
              <a:lnSpc>
                <a:spcPts val="2579"/>
              </a:lnSpc>
            </a:pPr>
          </a:p>
          <a:p>
            <a:pPr algn="l" marL="557022" indent="-278511" lvl="1">
              <a:lnSpc>
                <a:spcPts val="2579"/>
              </a:lnSpc>
              <a:buFont typeface="Arial"/>
              <a:buChar char="•"/>
            </a:pPr>
            <a:r>
              <a:rPr lang="en-US" sz="2579" spc="-90">
                <a:solidFill>
                  <a:srgbClr val="F6F4F1"/>
                </a:solidFill>
                <a:latin typeface="Telegraf"/>
                <a:ea typeface="Telegraf"/>
                <a:cs typeface="Telegraf"/>
                <a:sym typeface="Telegraf"/>
              </a:rPr>
              <a:t>Real-time transcription with noise cancellation</a:t>
            </a:r>
          </a:p>
          <a:p>
            <a:pPr algn="l">
              <a:lnSpc>
                <a:spcPts val="2579"/>
              </a:lnSpc>
            </a:pPr>
          </a:p>
          <a:p>
            <a:pPr algn="l" marL="557022" indent="-278511" lvl="1">
              <a:lnSpc>
                <a:spcPts val="2579"/>
              </a:lnSpc>
              <a:buFont typeface="Arial"/>
              <a:buChar char="•"/>
            </a:pPr>
            <a:r>
              <a:rPr lang="en-US" sz="2579" spc="-90">
                <a:solidFill>
                  <a:srgbClr val="F6F4F1"/>
                </a:solidFill>
                <a:latin typeface="Telegraf"/>
                <a:ea typeface="Telegraf"/>
                <a:cs typeface="Telegraf"/>
                <a:sym typeface="Telegraf"/>
              </a:rPr>
              <a:t>Ideal for enterprise-level applications..</a:t>
            </a:r>
          </a:p>
        </p:txBody>
      </p:sp>
      <p:sp>
        <p:nvSpPr>
          <p:cNvPr name="TextBox 18" id="18"/>
          <p:cNvSpPr txBox="true"/>
          <p:nvPr/>
        </p:nvSpPr>
        <p:spPr>
          <a:xfrm rot="0">
            <a:off x="6708951" y="7942021"/>
            <a:ext cx="5198664" cy="1477645"/>
          </a:xfrm>
          <a:prstGeom prst="rect">
            <a:avLst/>
          </a:prstGeom>
        </p:spPr>
        <p:txBody>
          <a:bodyPr anchor="t" rtlCol="false" tIns="0" lIns="0" bIns="0" rIns="0">
            <a:spAutoFit/>
          </a:bodyPr>
          <a:lstStyle/>
          <a:p>
            <a:pPr algn="l">
              <a:lnSpc>
                <a:spcPts val="2300"/>
              </a:lnSpc>
              <a:spcBef>
                <a:spcPct val="0"/>
              </a:spcBef>
            </a:pPr>
            <a:r>
              <a:rPr lang="en-US" b="true" sz="2300" spc="-80">
                <a:solidFill>
                  <a:srgbClr val="F6F4F1"/>
                </a:solidFill>
                <a:latin typeface="Telegraf Bold"/>
                <a:ea typeface="Telegraf Bold"/>
                <a:cs typeface="Telegraf Bold"/>
                <a:sym typeface="Telegraf Bold"/>
              </a:rPr>
              <a:t>Microsoft Translator Text API (Azure)</a:t>
            </a:r>
          </a:p>
          <a:p>
            <a:pPr algn="l">
              <a:lnSpc>
                <a:spcPts val="2300"/>
              </a:lnSpc>
              <a:spcBef>
                <a:spcPct val="0"/>
              </a:spcBef>
            </a:pPr>
          </a:p>
          <a:p>
            <a:pPr algn="l" marL="496572" indent="-248286" lvl="1">
              <a:lnSpc>
                <a:spcPts val="2300"/>
              </a:lnSpc>
              <a:buFont typeface="Arial"/>
              <a:buChar char="•"/>
            </a:pPr>
            <a:r>
              <a:rPr lang="en-US" sz="2300" spc="-80">
                <a:solidFill>
                  <a:srgbClr val="F6F4F1"/>
                </a:solidFill>
                <a:latin typeface="Telegraf"/>
                <a:ea typeface="Telegraf"/>
                <a:cs typeface="Telegraf"/>
                <a:sym typeface="Telegraf"/>
              </a:rPr>
              <a:t>Offers translation with context awareness and additional features like transliteration.</a:t>
            </a:r>
          </a:p>
        </p:txBody>
      </p:sp>
    </p:spTree>
  </p:cSld>
  <p:clrMapOvr>
    <a:masterClrMapping/>
  </p:clrMapOvr>
  <p:transition spd="slow">
    <p:push dir="u"/>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sp>
        <p:nvSpPr>
          <p:cNvPr name="TextBox 2" id="2"/>
          <p:cNvSpPr txBox="true"/>
          <p:nvPr/>
        </p:nvSpPr>
        <p:spPr>
          <a:xfrm rot="0">
            <a:off x="3563911" y="8766810"/>
            <a:ext cx="8465133" cy="1040130"/>
          </a:xfrm>
          <a:prstGeom prst="rect">
            <a:avLst/>
          </a:prstGeom>
        </p:spPr>
        <p:txBody>
          <a:bodyPr anchor="t" rtlCol="false" tIns="0" lIns="0" bIns="0" rIns="0">
            <a:spAutoFit/>
          </a:bodyPr>
          <a:lstStyle/>
          <a:p>
            <a:pPr algn="l">
              <a:lnSpc>
                <a:spcPts val="7200"/>
              </a:lnSpc>
            </a:pPr>
            <a:r>
              <a:rPr lang="en-US" sz="7200" spc="-410" b="true">
                <a:solidFill>
                  <a:srgbClr val="F6F4F1"/>
                </a:solidFill>
                <a:latin typeface="Telegraf Bold"/>
                <a:ea typeface="Telegraf Bold"/>
                <a:cs typeface="Telegraf Bold"/>
                <a:sym typeface="Telegraf Bold"/>
              </a:rPr>
              <a:t>Conclusion</a:t>
            </a:r>
          </a:p>
        </p:txBody>
      </p:sp>
      <p:sp>
        <p:nvSpPr>
          <p:cNvPr name="TextBox 3" id="3"/>
          <p:cNvSpPr txBox="true"/>
          <p:nvPr/>
        </p:nvSpPr>
        <p:spPr>
          <a:xfrm rot="0">
            <a:off x="247905" y="1895597"/>
            <a:ext cx="9082968" cy="3162300"/>
          </a:xfrm>
          <a:prstGeom prst="rect">
            <a:avLst/>
          </a:prstGeom>
        </p:spPr>
        <p:txBody>
          <a:bodyPr anchor="t" rtlCol="false" tIns="0" lIns="0" bIns="0" rIns="0">
            <a:spAutoFit/>
          </a:bodyPr>
          <a:lstStyle/>
          <a:p>
            <a:pPr algn="l" marL="647698" indent="-323849" lvl="1">
              <a:lnSpc>
                <a:spcPts val="4199"/>
              </a:lnSpc>
              <a:buFont typeface="Arial"/>
              <a:buChar char="•"/>
            </a:pPr>
            <a:r>
              <a:rPr lang="en-US" sz="2999" spc="-104">
                <a:solidFill>
                  <a:srgbClr val="F6F4F1"/>
                </a:solidFill>
                <a:latin typeface="Telegraf"/>
                <a:ea typeface="Telegraf"/>
                <a:cs typeface="Telegraf"/>
                <a:sym typeface="Telegraf"/>
              </a:rPr>
              <a:t>To summarize, </a:t>
            </a:r>
            <a:r>
              <a:rPr lang="en-US" sz="2999" spc="-104">
                <a:solidFill>
                  <a:srgbClr val="F6F4F1"/>
                </a:solidFill>
                <a:latin typeface="Telegraf"/>
                <a:ea typeface="Telegraf"/>
                <a:cs typeface="Telegraf"/>
                <a:sym typeface="Telegraf"/>
              </a:rPr>
              <a:t>NoteWiz uses advanced AI and a user-friendly design to transform note-taking and productivity.</a:t>
            </a:r>
          </a:p>
          <a:p>
            <a:pPr algn="l" marL="647698" indent="-323849" lvl="1">
              <a:lnSpc>
                <a:spcPts val="4199"/>
              </a:lnSpc>
              <a:buFont typeface="Arial"/>
              <a:buChar char="•"/>
            </a:pPr>
            <a:r>
              <a:rPr lang="en-US" sz="2999" spc="-104">
                <a:solidFill>
                  <a:srgbClr val="F6F4F1"/>
                </a:solidFill>
                <a:latin typeface="Telegraf"/>
                <a:ea typeface="Telegraf"/>
                <a:cs typeface="Telegraf"/>
                <a:sym typeface="Telegraf"/>
              </a:rPr>
              <a:t>It simplifies workflows and increases efficiency with features like automatic summarization, cross-device access, and real-time collaboration.</a:t>
            </a:r>
          </a:p>
        </p:txBody>
      </p:sp>
      <p:sp>
        <p:nvSpPr>
          <p:cNvPr name="Freeform 4" id="4"/>
          <p:cNvSpPr/>
          <p:nvPr/>
        </p:nvSpPr>
        <p:spPr>
          <a:xfrm flipH="false" flipV="false" rot="-5400000">
            <a:off x="8408400" y="8953033"/>
            <a:ext cx="609770" cy="610533"/>
          </a:xfrm>
          <a:custGeom>
            <a:avLst/>
            <a:gdLst/>
            <a:ahLst/>
            <a:cxnLst/>
            <a:rect r="r" b="b" t="t" l="l"/>
            <a:pathLst>
              <a:path h="610533" w="609770">
                <a:moveTo>
                  <a:pt x="0" y="0"/>
                </a:moveTo>
                <a:lnTo>
                  <a:pt x="609770" y="0"/>
                </a:lnTo>
                <a:lnTo>
                  <a:pt x="609770" y="610534"/>
                </a:lnTo>
                <a:lnTo>
                  <a:pt x="0" y="6105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028700" y="991166"/>
            <a:ext cx="1823508" cy="407035"/>
          </a:xfrm>
          <a:prstGeom prst="rect">
            <a:avLst/>
          </a:prstGeom>
        </p:spPr>
        <p:txBody>
          <a:bodyPr anchor="t" rtlCol="false" tIns="0" lIns="0" bIns="0" rIns="0">
            <a:spAutoFit/>
          </a:bodyPr>
          <a:lstStyle/>
          <a:p>
            <a:pPr algn="ctr">
              <a:lnSpc>
                <a:spcPts val="2899"/>
              </a:lnSpc>
            </a:pPr>
            <a:r>
              <a:rPr lang="en-US" b="true" sz="2899" spc="-101">
                <a:solidFill>
                  <a:srgbClr val="F1F1F8"/>
                </a:solidFill>
                <a:latin typeface="Telegraf Bold"/>
                <a:ea typeface="Telegraf Bold"/>
                <a:cs typeface="Telegraf Bold"/>
                <a:sym typeface="Telegraf Bold"/>
              </a:rPr>
              <a:t>Summary</a:t>
            </a:r>
          </a:p>
        </p:txBody>
      </p:sp>
      <p:sp>
        <p:nvSpPr>
          <p:cNvPr name="TextBox 6" id="6"/>
          <p:cNvSpPr txBox="true"/>
          <p:nvPr/>
        </p:nvSpPr>
        <p:spPr>
          <a:xfrm rot="0">
            <a:off x="451591" y="5657972"/>
            <a:ext cx="3662475" cy="414027"/>
          </a:xfrm>
          <a:prstGeom prst="rect">
            <a:avLst/>
          </a:prstGeom>
        </p:spPr>
        <p:txBody>
          <a:bodyPr anchor="t" rtlCol="false" tIns="0" lIns="0" bIns="0" rIns="0">
            <a:spAutoFit/>
          </a:bodyPr>
          <a:lstStyle/>
          <a:p>
            <a:pPr algn="ctr">
              <a:lnSpc>
                <a:spcPts val="2800"/>
              </a:lnSpc>
            </a:pPr>
            <a:r>
              <a:rPr lang="en-US" b="true" sz="2800" spc="-98">
                <a:solidFill>
                  <a:srgbClr val="F1F1F8"/>
                </a:solidFill>
                <a:latin typeface="Telegraf Bold"/>
                <a:ea typeface="Telegraf Bold"/>
                <a:cs typeface="Telegraf Bold"/>
                <a:sym typeface="Telegraf Bold"/>
              </a:rPr>
              <a:t>Value Delivered</a:t>
            </a:r>
          </a:p>
        </p:txBody>
      </p:sp>
      <p:sp>
        <p:nvSpPr>
          <p:cNvPr name="TextBox 7" id="7"/>
          <p:cNvSpPr txBox="true"/>
          <p:nvPr/>
        </p:nvSpPr>
        <p:spPr>
          <a:xfrm rot="0">
            <a:off x="451591" y="6579357"/>
            <a:ext cx="8879283" cy="2114596"/>
          </a:xfrm>
          <a:prstGeom prst="rect">
            <a:avLst/>
          </a:prstGeom>
        </p:spPr>
        <p:txBody>
          <a:bodyPr anchor="t" rtlCol="false" tIns="0" lIns="0" bIns="0" rIns="0">
            <a:spAutoFit/>
          </a:bodyPr>
          <a:lstStyle/>
          <a:p>
            <a:pPr algn="l" marL="647308" indent="-323654" lvl="1">
              <a:lnSpc>
                <a:spcPts val="4197"/>
              </a:lnSpc>
              <a:buFont typeface="Arial"/>
              <a:buChar char="•"/>
            </a:pPr>
            <a:r>
              <a:rPr lang="en-US" sz="2998" spc="-104">
                <a:solidFill>
                  <a:srgbClr val="F6F4F1"/>
                </a:solidFill>
                <a:latin typeface="Telegraf"/>
                <a:ea typeface="Telegraf"/>
                <a:cs typeface="Telegraf"/>
                <a:sym typeface="Telegraf"/>
              </a:rPr>
              <a:t>The value delivered by NoteWiz is providing a unified platform that allows users to manage notes, tasks, and collaborations securely and intuitively.</a:t>
            </a:r>
          </a:p>
        </p:txBody>
      </p:sp>
      <p:sp>
        <p:nvSpPr>
          <p:cNvPr name="TextBox 8" id="8"/>
          <p:cNvSpPr txBox="true"/>
          <p:nvPr/>
        </p:nvSpPr>
        <p:spPr>
          <a:xfrm rot="0">
            <a:off x="10438290" y="1047750"/>
            <a:ext cx="2819376"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Looking Ahead</a:t>
            </a:r>
          </a:p>
        </p:txBody>
      </p:sp>
      <p:sp>
        <p:nvSpPr>
          <p:cNvPr name="TextBox 9" id="9"/>
          <p:cNvSpPr txBox="true"/>
          <p:nvPr/>
        </p:nvSpPr>
        <p:spPr>
          <a:xfrm rot="0">
            <a:off x="9735000" y="1895597"/>
            <a:ext cx="7769599" cy="2638425"/>
          </a:xfrm>
          <a:prstGeom prst="rect">
            <a:avLst/>
          </a:prstGeom>
        </p:spPr>
        <p:txBody>
          <a:bodyPr anchor="t" rtlCol="false" tIns="0" lIns="0" bIns="0" rIns="0">
            <a:spAutoFit/>
          </a:bodyPr>
          <a:lstStyle/>
          <a:p>
            <a:pPr algn="l" marL="647698" indent="-323849" lvl="1">
              <a:lnSpc>
                <a:spcPts val="4199"/>
              </a:lnSpc>
              <a:buFont typeface="Arial"/>
              <a:buChar char="•"/>
            </a:pPr>
            <a:r>
              <a:rPr lang="en-US" sz="2999" spc="-104">
                <a:solidFill>
                  <a:srgbClr val="F6F4F1"/>
                </a:solidFill>
                <a:latin typeface="Telegraf"/>
                <a:ea typeface="Telegraf"/>
                <a:cs typeface="Telegraf"/>
                <a:sym typeface="Telegraf"/>
              </a:rPr>
              <a:t>Notewiz will continue to expand the functionality of the platform with planned features such as Speech-to-Text Notes, NoteHub, and advanced AI integrations in its ongoing work.</a:t>
            </a:r>
          </a:p>
        </p:txBody>
      </p:sp>
      <p:sp>
        <p:nvSpPr>
          <p:cNvPr name="TextBox 10" id="10"/>
          <p:cNvSpPr txBox="true"/>
          <p:nvPr/>
        </p:nvSpPr>
        <p:spPr>
          <a:xfrm rot="0">
            <a:off x="10438290" y="5667497"/>
            <a:ext cx="3181509"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Closing Statement</a:t>
            </a:r>
          </a:p>
        </p:txBody>
      </p:sp>
      <p:sp>
        <p:nvSpPr>
          <p:cNvPr name="TextBox 11" id="11"/>
          <p:cNvSpPr txBox="true"/>
          <p:nvPr/>
        </p:nvSpPr>
        <p:spPr>
          <a:xfrm rot="0">
            <a:off x="9735000" y="6579357"/>
            <a:ext cx="7531965" cy="2114550"/>
          </a:xfrm>
          <a:prstGeom prst="rect">
            <a:avLst/>
          </a:prstGeom>
        </p:spPr>
        <p:txBody>
          <a:bodyPr anchor="t" rtlCol="false" tIns="0" lIns="0" bIns="0" rIns="0">
            <a:spAutoFit/>
          </a:bodyPr>
          <a:lstStyle/>
          <a:p>
            <a:pPr algn="l" marL="647698" indent="-323849" lvl="1">
              <a:lnSpc>
                <a:spcPts val="4199"/>
              </a:lnSpc>
              <a:buFont typeface="Arial"/>
              <a:buChar char="•"/>
            </a:pPr>
            <a:r>
              <a:rPr lang="en-US" sz="2999" spc="-104">
                <a:solidFill>
                  <a:srgbClr val="F6F4F1"/>
                </a:solidFill>
                <a:latin typeface="Telegraf"/>
                <a:ea typeface="Telegraf"/>
                <a:cs typeface="Telegraf"/>
                <a:sym typeface="Telegraf"/>
              </a:rPr>
              <a:t>In conclusion, NoteWiz is not just a note-taking tool; it is a productivity companion designed to adapt to the ever-changing needs of its users.</a:t>
            </a:r>
          </a:p>
        </p:txBody>
      </p:sp>
    </p:spTree>
  </p:cSld>
  <p:clrMapOvr>
    <a:masterClrMapping/>
  </p:clrMapOvr>
  <p:transition spd="slow">
    <p:push dir="u"/>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sp>
        <p:nvSpPr>
          <p:cNvPr name="TextBox 2" id="2"/>
          <p:cNvSpPr txBox="true"/>
          <p:nvPr/>
        </p:nvSpPr>
        <p:spPr>
          <a:xfrm rot="0">
            <a:off x="556838" y="8614495"/>
            <a:ext cx="7062129" cy="1040093"/>
          </a:xfrm>
          <a:prstGeom prst="rect">
            <a:avLst/>
          </a:prstGeom>
        </p:spPr>
        <p:txBody>
          <a:bodyPr anchor="t" rtlCol="false" tIns="0" lIns="0" bIns="0" rIns="0">
            <a:spAutoFit/>
          </a:bodyPr>
          <a:lstStyle/>
          <a:p>
            <a:pPr algn="just">
              <a:lnSpc>
                <a:spcPts val="7200"/>
              </a:lnSpc>
            </a:pPr>
            <a:r>
              <a:rPr lang="en-US" b="true" sz="7200" spc="-410">
                <a:solidFill>
                  <a:srgbClr val="F6F4F1"/>
                </a:solidFill>
                <a:latin typeface="Telegraf Bold"/>
                <a:ea typeface="Telegraf Bold"/>
                <a:cs typeface="Telegraf Bold"/>
                <a:sym typeface="Telegraf Bold"/>
              </a:rPr>
              <a:t>Prototype</a:t>
            </a:r>
          </a:p>
        </p:txBody>
      </p:sp>
      <p:sp>
        <p:nvSpPr>
          <p:cNvPr name="Freeform 3" id="3"/>
          <p:cNvSpPr/>
          <p:nvPr/>
        </p:nvSpPr>
        <p:spPr>
          <a:xfrm flipH="false" flipV="false" rot="-5400000">
            <a:off x="4833325" y="8866327"/>
            <a:ext cx="696422" cy="697294"/>
          </a:xfrm>
          <a:custGeom>
            <a:avLst/>
            <a:gdLst/>
            <a:ahLst/>
            <a:cxnLst/>
            <a:rect r="r" b="b" t="t" l="l"/>
            <a:pathLst>
              <a:path h="697294" w="696422">
                <a:moveTo>
                  <a:pt x="0" y="0"/>
                </a:moveTo>
                <a:lnTo>
                  <a:pt x="696422" y="0"/>
                </a:lnTo>
                <a:lnTo>
                  <a:pt x="696422" y="697294"/>
                </a:lnTo>
                <a:lnTo>
                  <a:pt x="0" y="6972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0" y="0"/>
            <a:ext cx="4448432" cy="4114800"/>
          </a:xfrm>
          <a:custGeom>
            <a:avLst/>
            <a:gdLst/>
            <a:ahLst/>
            <a:cxnLst/>
            <a:rect r="r" b="b" t="t" l="l"/>
            <a:pathLst>
              <a:path h="4114800" w="4448432">
                <a:moveTo>
                  <a:pt x="0" y="0"/>
                </a:moveTo>
                <a:lnTo>
                  <a:pt x="4448432" y="0"/>
                </a:lnTo>
                <a:lnTo>
                  <a:pt x="4448432"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10800000">
            <a:off x="13839568" y="6172200"/>
            <a:ext cx="4448432" cy="4114800"/>
          </a:xfrm>
          <a:custGeom>
            <a:avLst/>
            <a:gdLst/>
            <a:ahLst/>
            <a:cxnLst/>
            <a:rect r="r" b="b" t="t" l="l"/>
            <a:pathLst>
              <a:path h="4114800" w="4448432">
                <a:moveTo>
                  <a:pt x="0" y="0"/>
                </a:moveTo>
                <a:lnTo>
                  <a:pt x="4448432" y="0"/>
                </a:lnTo>
                <a:lnTo>
                  <a:pt x="4448432"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pic>
        <p:nvPicPr>
          <p:cNvPr name="Picture 6" id="6">
            <a:hlinkClick action="ppaction://media"/>
          </p:cNvPr>
          <p:cNvPicPr>
            <a:picLocks noChangeAspect="true"/>
          </p:cNvPicPr>
          <p:nvPr>
            <a:videoFile r:link="rId7"/>
            <p:extLst>
              <p:ext uri="{DAA4B4D4-6D71-4841-9C94-3DE7FCFB9230}">
                <p14:media xmlns:p14="http://schemas.microsoft.com/office/powerpoint/2010/main" r:embed="rId8"/>
              </p:ext>
            </p:extLst>
          </p:nvPr>
        </p:nvPicPr>
        <p:blipFill>
          <a:blip r:embed="rId6"/>
          <a:srcRect l="1914" t="4839" r="6265" b="3982"/>
          <a:stretch>
            <a:fillRect/>
          </a:stretch>
        </p:blipFill>
        <p:spPr>
          <a:xfrm flipH="false" flipV="false" rot="0">
            <a:off x="3140874" y="726025"/>
            <a:ext cx="12006253" cy="7503575"/>
          </a:xfrm>
          <a:prstGeom prst="rect">
            <a:avLst/>
          </a:prstGeom>
        </p:spPr>
      </p:pic>
    </p:spTree>
  </p:cSld>
  <p:clrMapOvr>
    <a:masterClrMapping/>
  </p:clrMapOvr>
  <p:transition spd="slow">
    <p:push dir="u"/>
  </p:transition>
  <p:timing>
    <p:tnLst>
      <p:par>
        <p:cTn dur="indefinite" restart="never" nodeType="tmRoot">
          <p:childTnLst>
            <p:video>
              <p:cMediaNode vol="100000">
                <p:cTn fill="hold" display="false">
                  <p:stCondLst>
                    <p:cond delay="indefinite"/>
                  </p:stCondLst>
                </p:cTn>
                <p:tgtEl>
                  <p:spTgt spid="6"/>
                </p:tgtEl>
              </p:cMediaNode>
            </p:video>
          </p:childTnLst>
        </p:cTn>
      </p:par>
    </p:tnLst>
  </p:timing>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sp>
        <p:nvSpPr>
          <p:cNvPr name="TextBox 2" id="2"/>
          <p:cNvSpPr txBox="true"/>
          <p:nvPr/>
        </p:nvSpPr>
        <p:spPr>
          <a:xfrm rot="0">
            <a:off x="1028700" y="6960886"/>
            <a:ext cx="4131409" cy="2297414"/>
          </a:xfrm>
          <a:prstGeom prst="rect">
            <a:avLst/>
          </a:prstGeom>
        </p:spPr>
        <p:txBody>
          <a:bodyPr anchor="t" rtlCol="false" tIns="0" lIns="0" bIns="0" rIns="0">
            <a:spAutoFit/>
          </a:bodyPr>
          <a:lstStyle/>
          <a:p>
            <a:pPr algn="l">
              <a:lnSpc>
                <a:spcPts val="16994"/>
              </a:lnSpc>
            </a:pPr>
            <a:r>
              <a:rPr lang="en-US" b="true" sz="14161" i="true" spc="-495">
                <a:solidFill>
                  <a:srgbClr val="F6F4F1"/>
                </a:solidFill>
                <a:latin typeface="Telegraf Bold"/>
                <a:ea typeface="Telegraf Bold"/>
                <a:cs typeface="Telegraf Bold"/>
                <a:sym typeface="Telegraf Bold"/>
              </a:rPr>
              <a:t>Q&amp;A</a:t>
            </a:r>
          </a:p>
        </p:txBody>
      </p:sp>
      <p:sp>
        <p:nvSpPr>
          <p:cNvPr name="Freeform 3" id="3"/>
          <p:cNvSpPr/>
          <p:nvPr/>
        </p:nvSpPr>
        <p:spPr>
          <a:xfrm flipH="false" flipV="false" rot="-5400000">
            <a:off x="5160853" y="7465088"/>
            <a:ext cx="1189002" cy="1190491"/>
          </a:xfrm>
          <a:custGeom>
            <a:avLst/>
            <a:gdLst/>
            <a:ahLst/>
            <a:cxnLst/>
            <a:rect r="r" b="b" t="t" l="l"/>
            <a:pathLst>
              <a:path h="1190491" w="1189002">
                <a:moveTo>
                  <a:pt x="0" y="0"/>
                </a:moveTo>
                <a:lnTo>
                  <a:pt x="1189002" y="0"/>
                </a:lnTo>
                <a:lnTo>
                  <a:pt x="1189002" y="1190491"/>
                </a:lnTo>
                <a:lnTo>
                  <a:pt x="0" y="11904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11798" y="2665759"/>
            <a:ext cx="18399798" cy="1256059"/>
          </a:xfrm>
          <a:prstGeom prst="rect">
            <a:avLst/>
          </a:prstGeom>
        </p:spPr>
        <p:txBody>
          <a:bodyPr anchor="t" rtlCol="false" tIns="0" lIns="0" bIns="0" rIns="0">
            <a:spAutoFit/>
          </a:bodyPr>
          <a:lstStyle/>
          <a:p>
            <a:pPr algn="ctr">
              <a:lnSpc>
                <a:spcPts val="4879"/>
              </a:lnSpc>
            </a:pPr>
            <a:r>
              <a:rPr lang="en-US" sz="3485" spc="-121">
                <a:solidFill>
                  <a:srgbClr val="F6F4F1"/>
                </a:solidFill>
                <a:latin typeface="Telegraf"/>
                <a:ea typeface="Telegraf"/>
                <a:cs typeface="Telegraf"/>
                <a:sym typeface="Telegraf"/>
              </a:rPr>
              <a:t>Thank you for your attention! We’re happy to address any questions you may have about NoteWiz and its features.</a:t>
            </a:r>
          </a:p>
        </p:txBody>
      </p:sp>
      <p:sp>
        <p:nvSpPr>
          <p:cNvPr name="TextBox 5" id="5"/>
          <p:cNvSpPr txBox="true"/>
          <p:nvPr/>
        </p:nvSpPr>
        <p:spPr>
          <a:xfrm rot="0">
            <a:off x="-55899" y="5316218"/>
            <a:ext cx="18399798" cy="640913"/>
          </a:xfrm>
          <a:prstGeom prst="rect">
            <a:avLst/>
          </a:prstGeom>
        </p:spPr>
        <p:txBody>
          <a:bodyPr anchor="t" rtlCol="false" tIns="0" lIns="0" bIns="0" rIns="0">
            <a:spAutoFit/>
          </a:bodyPr>
          <a:lstStyle/>
          <a:p>
            <a:pPr algn="ctr">
              <a:lnSpc>
                <a:spcPts val="4879"/>
              </a:lnSpc>
            </a:pPr>
            <a:r>
              <a:rPr lang="en-US" sz="3485" spc="-121">
                <a:solidFill>
                  <a:srgbClr val="F6F4F1"/>
                </a:solidFill>
                <a:latin typeface="Telegraf"/>
                <a:ea typeface="Telegraf"/>
                <a:cs typeface="Telegraf"/>
                <a:sym typeface="Telegraf"/>
              </a:rPr>
              <a:t>Feel free to share your feedback or suggestions for future improvements.</a:t>
            </a:r>
          </a:p>
        </p:txBody>
      </p:sp>
    </p:spTree>
  </p:cSld>
  <p:clrMapOvr>
    <a:masterClrMapping/>
  </p:clrMapOvr>
  <p:transition spd="slow">
    <p:push dir="u"/>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sp>
        <p:nvSpPr>
          <p:cNvPr name="TextBox 2" id="2"/>
          <p:cNvSpPr txBox="true"/>
          <p:nvPr/>
        </p:nvSpPr>
        <p:spPr>
          <a:xfrm rot="0">
            <a:off x="1028700" y="7864235"/>
            <a:ext cx="5432564" cy="1954530"/>
          </a:xfrm>
          <a:prstGeom prst="rect">
            <a:avLst/>
          </a:prstGeom>
        </p:spPr>
        <p:txBody>
          <a:bodyPr anchor="t" rtlCol="false" tIns="0" lIns="0" bIns="0" rIns="0">
            <a:spAutoFit/>
          </a:bodyPr>
          <a:lstStyle/>
          <a:p>
            <a:pPr algn="just">
              <a:lnSpc>
                <a:spcPts val="7200"/>
              </a:lnSpc>
            </a:pPr>
            <a:r>
              <a:rPr lang="en-US" b="true" sz="7200" spc="-410">
                <a:solidFill>
                  <a:srgbClr val="F6F4F1"/>
                </a:solidFill>
                <a:latin typeface="Telegraf Bold"/>
                <a:ea typeface="Telegraf Bold"/>
                <a:cs typeface="Telegraf Bold"/>
                <a:sym typeface="Telegraf Bold"/>
              </a:rPr>
              <a:t>Project</a:t>
            </a:r>
          </a:p>
          <a:p>
            <a:pPr algn="just">
              <a:lnSpc>
                <a:spcPts val="7200"/>
              </a:lnSpc>
            </a:pPr>
            <a:r>
              <a:rPr lang="en-US" b="true" sz="7200" spc="-410">
                <a:solidFill>
                  <a:srgbClr val="F6F4F1"/>
                </a:solidFill>
                <a:latin typeface="Telegraf Bold"/>
                <a:ea typeface="Telegraf Bold"/>
                <a:cs typeface="Telegraf Bold"/>
                <a:sym typeface="Telegraf Bold"/>
              </a:rPr>
              <a:t>Overview</a:t>
            </a:r>
          </a:p>
        </p:txBody>
      </p:sp>
      <p:sp>
        <p:nvSpPr>
          <p:cNvPr name="Freeform 3" id="3"/>
          <p:cNvSpPr/>
          <p:nvPr/>
        </p:nvSpPr>
        <p:spPr>
          <a:xfrm flipH="false" flipV="false" rot="-5400000">
            <a:off x="4293408" y="8064962"/>
            <a:ext cx="609770" cy="610533"/>
          </a:xfrm>
          <a:custGeom>
            <a:avLst/>
            <a:gdLst/>
            <a:ahLst/>
            <a:cxnLst/>
            <a:rect r="r" b="b" t="t" l="l"/>
            <a:pathLst>
              <a:path h="610533" w="609770">
                <a:moveTo>
                  <a:pt x="0" y="0"/>
                </a:moveTo>
                <a:lnTo>
                  <a:pt x="609770" y="0"/>
                </a:lnTo>
                <a:lnTo>
                  <a:pt x="609770" y="610533"/>
                </a:lnTo>
                <a:lnTo>
                  <a:pt x="0" y="6105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6704144" y="1602432"/>
            <a:ext cx="11432679" cy="1755361"/>
          </a:xfrm>
          <a:prstGeom prst="rect">
            <a:avLst/>
          </a:prstGeom>
        </p:spPr>
        <p:txBody>
          <a:bodyPr anchor="t" rtlCol="false" tIns="0" lIns="0" bIns="0" rIns="0">
            <a:spAutoFit/>
          </a:bodyPr>
          <a:lstStyle/>
          <a:p>
            <a:pPr algn="l">
              <a:lnSpc>
                <a:spcPts val="3487"/>
              </a:lnSpc>
            </a:pPr>
            <a:r>
              <a:rPr lang="en-US" sz="2491" spc="-87">
                <a:solidFill>
                  <a:srgbClr val="F6F4F1"/>
                </a:solidFill>
                <a:latin typeface="Telegraf"/>
                <a:ea typeface="Telegraf"/>
                <a:cs typeface="Telegraf"/>
                <a:sym typeface="Telegraf"/>
              </a:rPr>
              <a:t>NoteWiz is an AI-powered note-taking application designed to simplify and enhance productivity for professionals, students, and teams by integrating features like automated summarization, real-time collaboration, and secure data management.</a:t>
            </a:r>
          </a:p>
        </p:txBody>
      </p:sp>
      <p:sp>
        <p:nvSpPr>
          <p:cNvPr name="TextBox 5" id="5"/>
          <p:cNvSpPr txBox="true"/>
          <p:nvPr/>
        </p:nvSpPr>
        <p:spPr>
          <a:xfrm rot="0">
            <a:off x="6704144" y="4455116"/>
            <a:ext cx="11432679" cy="1755361"/>
          </a:xfrm>
          <a:prstGeom prst="rect">
            <a:avLst/>
          </a:prstGeom>
        </p:spPr>
        <p:txBody>
          <a:bodyPr anchor="t" rtlCol="false" tIns="0" lIns="0" bIns="0" rIns="0">
            <a:spAutoFit/>
          </a:bodyPr>
          <a:lstStyle/>
          <a:p>
            <a:pPr algn="l">
              <a:lnSpc>
                <a:spcPts val="3487"/>
              </a:lnSpc>
            </a:pPr>
            <a:r>
              <a:rPr lang="en-US" sz="2491" spc="-87">
                <a:solidFill>
                  <a:srgbClr val="F6F4F1"/>
                </a:solidFill>
                <a:latin typeface="Telegraf"/>
                <a:ea typeface="Telegraf"/>
                <a:cs typeface="Telegraf"/>
                <a:sym typeface="Telegraf"/>
              </a:rPr>
              <a:t>It was created to address inefficiencies in traditional tools, such as time-consuming manual organization and lack of real-time collaboration, providing users with smarter solutions for streamlined workflows, enhanced collaboration, and robust data security.</a:t>
            </a:r>
          </a:p>
        </p:txBody>
      </p:sp>
      <p:grpSp>
        <p:nvGrpSpPr>
          <p:cNvPr name="Group 6" id="6"/>
          <p:cNvGrpSpPr/>
          <p:nvPr/>
        </p:nvGrpSpPr>
        <p:grpSpPr>
          <a:xfrm rot="0">
            <a:off x="5698102" y="1028700"/>
            <a:ext cx="1006042" cy="6128764"/>
            <a:chOff x="0" y="0"/>
            <a:chExt cx="1341389" cy="8171685"/>
          </a:xfrm>
        </p:grpSpPr>
        <p:sp>
          <p:nvSpPr>
            <p:cNvPr name="TextBox 7" id="7"/>
            <p:cNvSpPr txBox="true"/>
            <p:nvPr/>
          </p:nvSpPr>
          <p:spPr>
            <a:xfrm rot="0">
              <a:off x="0" y="19050"/>
              <a:ext cx="1341389" cy="545577"/>
            </a:xfrm>
            <a:prstGeom prst="rect">
              <a:avLst/>
            </a:prstGeom>
          </p:spPr>
          <p:txBody>
            <a:bodyPr anchor="t" rtlCol="false" tIns="0" lIns="0" bIns="0" rIns="0">
              <a:spAutoFit/>
            </a:bodyPr>
            <a:lstStyle/>
            <a:p>
              <a:pPr algn="ctr">
                <a:lnSpc>
                  <a:spcPts val="2799"/>
                </a:lnSpc>
              </a:pPr>
              <a:r>
                <a:rPr lang="en-US" b="true" sz="2799" spc="-97">
                  <a:solidFill>
                    <a:srgbClr val="222222"/>
                  </a:solidFill>
                  <a:latin typeface="Telegraf Bold"/>
                  <a:ea typeface="Telegraf Bold"/>
                  <a:cs typeface="Telegraf Bold"/>
                  <a:sym typeface="Telegraf Bold"/>
                </a:rPr>
                <a:t>what</a:t>
              </a:r>
            </a:p>
          </p:txBody>
        </p:sp>
        <p:sp>
          <p:nvSpPr>
            <p:cNvPr name="TextBox 8" id="8"/>
            <p:cNvSpPr txBox="true"/>
            <p:nvPr/>
          </p:nvSpPr>
          <p:spPr>
            <a:xfrm rot="0">
              <a:off x="0" y="3822529"/>
              <a:ext cx="1341389" cy="545677"/>
            </a:xfrm>
            <a:prstGeom prst="rect">
              <a:avLst/>
            </a:prstGeom>
          </p:spPr>
          <p:txBody>
            <a:bodyPr anchor="t" rtlCol="false" tIns="0" lIns="0" bIns="0" rIns="0">
              <a:spAutoFit/>
            </a:bodyPr>
            <a:lstStyle/>
            <a:p>
              <a:pPr algn="ctr">
                <a:lnSpc>
                  <a:spcPts val="2799"/>
                </a:lnSpc>
              </a:pPr>
              <a:r>
                <a:rPr lang="en-US" b="true" sz="2799" spc="-97">
                  <a:solidFill>
                    <a:srgbClr val="222222"/>
                  </a:solidFill>
                  <a:latin typeface="Telegraf Bold"/>
                  <a:ea typeface="Telegraf Bold"/>
                  <a:cs typeface="Telegraf Bold"/>
                  <a:sym typeface="Telegraf Bold"/>
                </a:rPr>
                <a:t>why</a:t>
              </a:r>
            </a:p>
          </p:txBody>
        </p:sp>
        <p:sp>
          <p:nvSpPr>
            <p:cNvPr name="TextBox 9" id="9"/>
            <p:cNvSpPr txBox="true"/>
            <p:nvPr/>
          </p:nvSpPr>
          <p:spPr>
            <a:xfrm rot="0">
              <a:off x="0" y="7626107"/>
              <a:ext cx="1341389" cy="545577"/>
            </a:xfrm>
            <a:prstGeom prst="rect">
              <a:avLst/>
            </a:prstGeom>
          </p:spPr>
          <p:txBody>
            <a:bodyPr anchor="t" rtlCol="false" tIns="0" lIns="0" bIns="0" rIns="0">
              <a:spAutoFit/>
            </a:bodyPr>
            <a:lstStyle/>
            <a:p>
              <a:pPr algn="ctr">
                <a:lnSpc>
                  <a:spcPts val="2799"/>
                </a:lnSpc>
              </a:pPr>
              <a:r>
                <a:rPr lang="en-US" b="true" sz="2799" spc="-97">
                  <a:solidFill>
                    <a:srgbClr val="222222"/>
                  </a:solidFill>
                  <a:latin typeface="Telegraf Bold"/>
                  <a:ea typeface="Telegraf Bold"/>
                  <a:cs typeface="Telegraf Bold"/>
                  <a:sym typeface="Telegraf Bold"/>
                </a:rPr>
                <a:t>how</a:t>
              </a:r>
            </a:p>
          </p:txBody>
        </p:sp>
      </p:grpSp>
      <p:sp>
        <p:nvSpPr>
          <p:cNvPr name="TextBox 10" id="10"/>
          <p:cNvSpPr txBox="true"/>
          <p:nvPr/>
        </p:nvSpPr>
        <p:spPr>
          <a:xfrm rot="0">
            <a:off x="6582704" y="7300012"/>
            <a:ext cx="11554119" cy="2163124"/>
          </a:xfrm>
          <a:prstGeom prst="rect">
            <a:avLst/>
          </a:prstGeom>
        </p:spPr>
        <p:txBody>
          <a:bodyPr anchor="t" rtlCol="false" tIns="0" lIns="0" bIns="0" rIns="0">
            <a:spAutoFit/>
          </a:bodyPr>
          <a:lstStyle/>
          <a:p>
            <a:pPr algn="l">
              <a:lnSpc>
                <a:spcPts val="3445"/>
              </a:lnSpc>
            </a:pPr>
            <a:r>
              <a:rPr lang="en-US" sz="2461" spc="-86">
                <a:solidFill>
                  <a:srgbClr val="F6F4F1"/>
                </a:solidFill>
                <a:latin typeface="Telegraf"/>
                <a:ea typeface="Telegraf"/>
                <a:cs typeface="Telegraf"/>
                <a:sym typeface="Telegraf"/>
              </a:rPr>
              <a:t>By leveraging cutting-edge AI technologies, including natural language processing and machine learning, NoteWiz provides intelligent features such as automatic summarization, personalized recommendations, and interactive question-answering. Its robust infrastructure ensures seamless cross-platform synchronization and a user-friendly interface tailored to diverse user needs.</a:t>
            </a:r>
          </a:p>
        </p:txBody>
      </p:sp>
    </p:spTree>
  </p:cSld>
  <p:clrMapOvr>
    <a:masterClrMapping/>
  </p:clrMapOvr>
  <p:transition spd="slow">
    <p:push dir="u"/>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sp>
        <p:nvSpPr>
          <p:cNvPr name="Freeform 2" id="2"/>
          <p:cNvSpPr/>
          <p:nvPr/>
        </p:nvSpPr>
        <p:spPr>
          <a:xfrm flipH="false" flipV="false" rot="0">
            <a:off x="9274652" y="723433"/>
            <a:ext cx="609770" cy="610533"/>
          </a:xfrm>
          <a:custGeom>
            <a:avLst/>
            <a:gdLst/>
            <a:ahLst/>
            <a:cxnLst/>
            <a:rect r="r" b="b" t="t" l="l"/>
            <a:pathLst>
              <a:path h="610533" w="609770">
                <a:moveTo>
                  <a:pt x="0" y="0"/>
                </a:moveTo>
                <a:lnTo>
                  <a:pt x="609770" y="0"/>
                </a:lnTo>
                <a:lnTo>
                  <a:pt x="609770" y="610534"/>
                </a:lnTo>
                <a:lnTo>
                  <a:pt x="0" y="6105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3" id="3"/>
          <p:cNvGraphicFramePr>
            <a:graphicFrameLocks noGrp="true"/>
          </p:cNvGraphicFramePr>
          <p:nvPr/>
        </p:nvGraphicFramePr>
        <p:xfrm>
          <a:off x="0" y="1028700"/>
          <a:ext cx="18136524" cy="10658263"/>
        </p:xfrm>
        <a:graphic>
          <a:graphicData uri="http://schemas.openxmlformats.org/drawingml/2006/table">
            <a:tbl>
              <a:tblPr/>
              <a:tblGrid>
                <a:gridCol w="5101770"/>
                <a:gridCol w="6732857"/>
                <a:gridCol w="6301898"/>
              </a:tblGrid>
              <a:tr h="1524696">
                <a:tc>
                  <a:txBody>
                    <a:bodyPr anchor="t" rtlCol="false"/>
                    <a:lstStyle/>
                    <a:p>
                      <a:pPr algn="ctr">
                        <a:lnSpc>
                          <a:spcPts val="3961"/>
                        </a:lnSpc>
                        <a:defRPr/>
                      </a:pP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ctr">
                        <a:lnSpc>
                          <a:spcPts val="3961"/>
                        </a:lnSpc>
                        <a:defRPr/>
                      </a:pP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ctr">
                        <a:lnSpc>
                          <a:spcPts val="3961"/>
                        </a:lnSpc>
                        <a:defRPr/>
                      </a:pP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r>
              <a:tr h="2583965">
                <a:tc>
                  <a:txBody>
                    <a:bodyPr anchor="t" rtlCol="false"/>
                    <a:lstStyle/>
                    <a:p>
                      <a:pPr algn="ctr">
                        <a:lnSpc>
                          <a:spcPts val="3961"/>
                        </a:lnSpc>
                        <a:defRPr/>
                      </a:pP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l" marL="416874" indent="-208437" lvl="1">
                        <a:lnSpc>
                          <a:spcPts val="2703"/>
                        </a:lnSpc>
                        <a:buFont typeface="Arial"/>
                        <a:buChar char="•"/>
                        <a:defRPr/>
                      </a:pPr>
                      <a:r>
                        <a:rPr lang="en-US" sz="1930">
                          <a:solidFill>
                            <a:srgbClr val="FFFFFF"/>
                          </a:solidFill>
                          <a:latin typeface="Telegraf"/>
                          <a:ea typeface="Telegraf"/>
                          <a:cs typeface="Telegraf"/>
                          <a:sym typeface="Telegraf"/>
                        </a:rPr>
                        <a:t>Traditional note-taking tools like Microsoft OneNote and Evernote require manual organization and summarization, leading to significant time loss and decreased productivity. Users often spend more time organizing notes than focusing on the actual content.</a:t>
                      </a: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l" marL="416874" indent="-208437" lvl="1">
                        <a:lnSpc>
                          <a:spcPts val="2703"/>
                        </a:lnSpc>
                        <a:buFont typeface="Arial"/>
                        <a:buChar char="•"/>
                        <a:defRPr/>
                      </a:pPr>
                      <a:r>
                        <a:rPr lang="en-US" sz="1930">
                          <a:solidFill>
                            <a:srgbClr val="FFFFFF"/>
                          </a:solidFill>
                          <a:latin typeface="Telegraf"/>
                          <a:ea typeface="Telegraf"/>
                          <a:cs typeface="Telegraf"/>
                          <a:sym typeface="Telegraf"/>
                        </a:rPr>
                        <a:t>NoteWiz eliminates inefficiencies by integrating note-taking, task management, and real-time collaboration into a single platform, streamlining workflows and saving time.</a:t>
                      </a: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r>
              <a:tr h="1897450">
                <a:tc>
                  <a:txBody>
                    <a:bodyPr anchor="t" rtlCol="false"/>
                    <a:lstStyle/>
                    <a:p>
                      <a:pPr algn="ctr">
                        <a:lnSpc>
                          <a:spcPts val="3961"/>
                        </a:lnSpc>
                        <a:defRPr/>
                      </a:pP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l" marL="416874" indent="-208437" lvl="1">
                        <a:lnSpc>
                          <a:spcPts val="2703"/>
                        </a:lnSpc>
                        <a:buFont typeface="Arial"/>
                        <a:buChar char="•"/>
                        <a:defRPr/>
                      </a:pPr>
                      <a:r>
                        <a:rPr lang="en-US" sz="1930">
                          <a:solidFill>
                            <a:srgbClr val="FFFFFF"/>
                          </a:solidFill>
                          <a:latin typeface="Telegraf"/>
                          <a:ea typeface="Telegraf"/>
                          <a:cs typeface="Telegraf"/>
                          <a:sym typeface="Telegraf"/>
                        </a:rPr>
                        <a:t>Few platforms utilize AI to provide personalized suggestions or automate repetitive tasks, leaving users without advanced features like intelligent summarization and priority-based insights.</a:t>
                      </a: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l" marL="416874" indent="-208437" lvl="1">
                        <a:lnSpc>
                          <a:spcPts val="2703"/>
                        </a:lnSpc>
                        <a:buFont typeface="Arial"/>
                        <a:buChar char="•"/>
                        <a:defRPr/>
                      </a:pPr>
                      <a:r>
                        <a:rPr lang="en-US" sz="1930">
                          <a:solidFill>
                            <a:srgbClr val="FFFFFF"/>
                          </a:solidFill>
                          <a:latin typeface="Telegraf"/>
                          <a:ea typeface="Telegraf"/>
                          <a:cs typeface="Telegraf"/>
                          <a:sym typeface="Telegraf"/>
                        </a:rPr>
                        <a:t>Integrates AI to deliver personalized suggestions, tagging, and categorization. Helps reduce manual effort through intelligent automation.</a:t>
                      </a: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r>
              <a:tr h="3127456">
                <a:tc>
                  <a:txBody>
                    <a:bodyPr anchor="t" rtlCol="false"/>
                    <a:lstStyle/>
                    <a:p>
                      <a:pPr algn="ctr">
                        <a:lnSpc>
                          <a:spcPts val="3961"/>
                        </a:lnSpc>
                        <a:defRPr/>
                      </a:pP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l" marL="460053" indent="-230027" lvl="1">
                        <a:lnSpc>
                          <a:spcPts val="2983"/>
                        </a:lnSpc>
                        <a:buFont typeface="Arial"/>
                        <a:buChar char="•"/>
                        <a:defRPr/>
                      </a:pPr>
                      <a:r>
                        <a:rPr lang="en-US" sz="2130">
                          <a:solidFill>
                            <a:srgbClr val="FFFFFF"/>
                          </a:solidFill>
                          <a:latin typeface="Telegraf"/>
                          <a:ea typeface="Telegraf"/>
                          <a:cs typeface="Telegraf"/>
                          <a:sym typeface="Telegraf"/>
                        </a:rPr>
                        <a:t>Many popular apps like Apple Notes and Simplenote fail to provide seamless cross-device synchronization or robust offline functionality. This results in inconsistent user experiences and productivity losses, especially in low-connectivity environments.</a:t>
                      </a: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l" marL="460053" indent="-230027" lvl="1">
                        <a:lnSpc>
                          <a:spcPts val="2983"/>
                        </a:lnSpc>
                        <a:buFont typeface="Arial"/>
                        <a:buChar char="•"/>
                        <a:defRPr/>
                      </a:pPr>
                      <a:r>
                        <a:rPr lang="en-US" sz="2130">
                          <a:solidFill>
                            <a:srgbClr val="FFFFFF"/>
                          </a:solidFill>
                          <a:latin typeface="Telegraf"/>
                          <a:ea typeface="Telegraf"/>
                          <a:cs typeface="Telegraf"/>
                          <a:sym typeface="Telegraf"/>
                        </a:rPr>
                        <a:t>NoteWiz ensures real-time synchronization across all devices and offers a powerful offline mode for creating and editing notes without internet access, making it reliable even in challenging conditions.</a:t>
                      </a:r>
                      <a:endParaRPr lang="en-US" sz="1100"/>
                    </a:p>
                    <a:p>
                      <a:pPr algn="l">
                        <a:lnSpc>
                          <a:spcPts val="2983"/>
                        </a:lnSpc>
                      </a:pPr>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r>
              <a:tr h="1524696">
                <a:tc>
                  <a:txBody>
                    <a:bodyPr anchor="t" rtlCol="false"/>
                    <a:lstStyle/>
                    <a:p>
                      <a:pPr algn="ctr">
                        <a:lnSpc>
                          <a:spcPts val="3961"/>
                        </a:lnSpc>
                        <a:defRPr/>
                      </a:pP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l">
                        <a:lnSpc>
                          <a:spcPts val="2983"/>
                        </a:lnSpc>
                        <a:defRPr/>
                      </a:pP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c>
                  <a:txBody>
                    <a:bodyPr anchor="t" rtlCol="false"/>
                    <a:lstStyle/>
                    <a:p>
                      <a:pPr algn="l" marL="460053" indent="-230027" lvl="1">
                        <a:lnSpc>
                          <a:spcPts val="2983"/>
                        </a:lnSpc>
                        <a:buFont typeface="Arial"/>
                        <a:buChar char="•"/>
                        <a:defRPr/>
                      </a:pPr>
                      <a:endParaRPr lang="en-US" sz="1100"/>
                    </a:p>
                  </a:txBody>
                  <a:tcPr marL="221914" marR="221914" marT="221914" marB="221914" anchor="ctr">
                    <a:lnL cmpd="sng" algn="ctr" cap="flat" w="11096">
                      <a:solidFill>
                        <a:srgbClr val="222222"/>
                      </a:solidFill>
                      <a:prstDash val="solid"/>
                      <a:round/>
                      <a:headEnd type="none" w="med" len="med"/>
                      <a:tailEnd type="none" w="med" len="med"/>
                    </a:lnL>
                    <a:lnR cmpd="sng" algn="ctr" cap="flat" w="11096">
                      <a:solidFill>
                        <a:srgbClr val="222222"/>
                      </a:solidFill>
                      <a:prstDash val="solid"/>
                      <a:round/>
                      <a:headEnd type="none" w="med" len="med"/>
                      <a:tailEnd type="none" w="med" len="med"/>
                    </a:lnR>
                    <a:lnT cmpd="sng" algn="ctr" cap="flat" w="11096">
                      <a:solidFill>
                        <a:srgbClr val="222222"/>
                      </a:solidFill>
                      <a:prstDash val="solid"/>
                      <a:round/>
                      <a:headEnd type="none" w="med" len="med"/>
                      <a:tailEnd type="none" w="med" len="med"/>
                    </a:lnT>
                    <a:lnB cmpd="sng" algn="ctr" cap="flat" w="11096">
                      <a:solidFill>
                        <a:srgbClr val="222222"/>
                      </a:solidFill>
                      <a:prstDash val="solid"/>
                      <a:round/>
                      <a:headEnd type="none" w="med" len="med"/>
                      <a:tailEnd type="none" w="med" len="med"/>
                    </a:lnB>
                  </a:tcPr>
                </a:tc>
              </a:tr>
            </a:tbl>
          </a:graphicData>
        </a:graphic>
      </p:graphicFrame>
      <p:sp>
        <p:nvSpPr>
          <p:cNvPr name="TextBox 4" id="4"/>
          <p:cNvSpPr txBox="true"/>
          <p:nvPr/>
        </p:nvSpPr>
        <p:spPr>
          <a:xfrm rot="0">
            <a:off x="412761" y="537210"/>
            <a:ext cx="13016741" cy="1040130"/>
          </a:xfrm>
          <a:prstGeom prst="rect">
            <a:avLst/>
          </a:prstGeom>
        </p:spPr>
        <p:txBody>
          <a:bodyPr anchor="t" rtlCol="false" tIns="0" lIns="0" bIns="0" rIns="0">
            <a:spAutoFit/>
          </a:bodyPr>
          <a:lstStyle/>
          <a:p>
            <a:pPr algn="l">
              <a:lnSpc>
                <a:spcPts val="7200"/>
              </a:lnSpc>
            </a:pPr>
            <a:r>
              <a:rPr lang="en-US" sz="7200" spc="-410" b="true">
                <a:solidFill>
                  <a:srgbClr val="F6F4F1"/>
                </a:solidFill>
                <a:latin typeface="Telegraf Bold"/>
                <a:ea typeface="Telegraf Bold"/>
                <a:cs typeface="Telegraf Bold"/>
                <a:sym typeface="Telegraf Bold"/>
              </a:rPr>
              <a:t>Problems &amp; Solutions</a:t>
            </a:r>
          </a:p>
        </p:txBody>
      </p:sp>
      <p:sp>
        <p:nvSpPr>
          <p:cNvPr name="TextBox 5" id="5"/>
          <p:cNvSpPr txBox="true"/>
          <p:nvPr/>
        </p:nvSpPr>
        <p:spPr>
          <a:xfrm rot="0">
            <a:off x="532119" y="3890289"/>
            <a:ext cx="5637939" cy="381875"/>
          </a:xfrm>
          <a:prstGeom prst="rect">
            <a:avLst/>
          </a:prstGeom>
        </p:spPr>
        <p:txBody>
          <a:bodyPr anchor="t" rtlCol="false" tIns="0" lIns="0" bIns="0" rIns="0">
            <a:spAutoFit/>
          </a:bodyPr>
          <a:lstStyle/>
          <a:p>
            <a:pPr algn="l">
              <a:lnSpc>
                <a:spcPts val="2679"/>
              </a:lnSpc>
            </a:pPr>
            <a:r>
              <a:rPr lang="en-US" sz="2679" spc="-93">
                <a:solidFill>
                  <a:srgbClr val="F6F4F1"/>
                </a:solidFill>
                <a:latin typeface="Telegraf"/>
                <a:ea typeface="Telegraf"/>
                <a:cs typeface="Telegraf"/>
                <a:sym typeface="Telegraf"/>
              </a:rPr>
              <a:t>01: Inefficiency</a:t>
            </a:r>
          </a:p>
        </p:txBody>
      </p:sp>
      <p:sp>
        <p:nvSpPr>
          <p:cNvPr name="TextBox 6" id="6"/>
          <p:cNvSpPr txBox="true"/>
          <p:nvPr/>
        </p:nvSpPr>
        <p:spPr>
          <a:xfrm rot="0">
            <a:off x="7437562" y="1865635"/>
            <a:ext cx="1837090" cy="474339"/>
          </a:xfrm>
          <a:prstGeom prst="rect">
            <a:avLst/>
          </a:prstGeom>
        </p:spPr>
        <p:txBody>
          <a:bodyPr anchor="t" rtlCol="false" tIns="0" lIns="0" bIns="0" rIns="0">
            <a:spAutoFit/>
          </a:bodyPr>
          <a:lstStyle/>
          <a:p>
            <a:pPr algn="ctr">
              <a:lnSpc>
                <a:spcPts val="3261"/>
              </a:lnSpc>
            </a:pPr>
            <a:r>
              <a:rPr lang="en-US" b="true" sz="3261" spc="-114">
                <a:solidFill>
                  <a:srgbClr val="222222"/>
                </a:solidFill>
                <a:latin typeface="Telegraf Bold"/>
                <a:ea typeface="Telegraf Bold"/>
                <a:cs typeface="Telegraf Bold"/>
                <a:sym typeface="Telegraf Bold"/>
              </a:rPr>
              <a:t>definition</a:t>
            </a:r>
          </a:p>
        </p:txBody>
      </p:sp>
      <p:sp>
        <p:nvSpPr>
          <p:cNvPr name="TextBox 7" id="7"/>
          <p:cNvSpPr txBox="true"/>
          <p:nvPr/>
        </p:nvSpPr>
        <p:spPr>
          <a:xfrm rot="0">
            <a:off x="13948724" y="1865635"/>
            <a:ext cx="2958341" cy="474339"/>
          </a:xfrm>
          <a:prstGeom prst="rect">
            <a:avLst/>
          </a:prstGeom>
        </p:spPr>
        <p:txBody>
          <a:bodyPr anchor="t" rtlCol="false" tIns="0" lIns="0" bIns="0" rIns="0">
            <a:spAutoFit/>
          </a:bodyPr>
          <a:lstStyle/>
          <a:p>
            <a:pPr algn="ctr">
              <a:lnSpc>
                <a:spcPts val="3261"/>
              </a:lnSpc>
            </a:pPr>
            <a:r>
              <a:rPr lang="en-US" b="true" sz="3261" spc="-114">
                <a:solidFill>
                  <a:srgbClr val="222222"/>
                </a:solidFill>
                <a:latin typeface="Telegraf Bold"/>
                <a:ea typeface="Telegraf Bold"/>
                <a:cs typeface="Telegraf Bold"/>
                <a:sym typeface="Telegraf Bold"/>
              </a:rPr>
              <a:t>solution</a:t>
            </a:r>
          </a:p>
        </p:txBody>
      </p:sp>
      <p:sp>
        <p:nvSpPr>
          <p:cNvPr name="TextBox 8" id="8"/>
          <p:cNvSpPr txBox="true"/>
          <p:nvPr/>
        </p:nvSpPr>
        <p:spPr>
          <a:xfrm rot="0">
            <a:off x="516275" y="6176419"/>
            <a:ext cx="3642493" cy="381875"/>
          </a:xfrm>
          <a:prstGeom prst="rect">
            <a:avLst/>
          </a:prstGeom>
        </p:spPr>
        <p:txBody>
          <a:bodyPr anchor="t" rtlCol="false" tIns="0" lIns="0" bIns="0" rIns="0">
            <a:spAutoFit/>
          </a:bodyPr>
          <a:lstStyle/>
          <a:p>
            <a:pPr algn="l">
              <a:lnSpc>
                <a:spcPts val="2679"/>
              </a:lnSpc>
            </a:pPr>
            <a:r>
              <a:rPr lang="en-US" sz="2679" spc="-93">
                <a:solidFill>
                  <a:srgbClr val="F6F4F1"/>
                </a:solidFill>
                <a:latin typeface="Telegraf"/>
                <a:ea typeface="Telegraf"/>
                <a:cs typeface="Telegraf"/>
                <a:sym typeface="Telegraf"/>
              </a:rPr>
              <a:t>02: No AI</a:t>
            </a:r>
          </a:p>
        </p:txBody>
      </p:sp>
      <p:sp>
        <p:nvSpPr>
          <p:cNvPr name="TextBox 9" id="9"/>
          <p:cNvSpPr txBox="true"/>
          <p:nvPr/>
        </p:nvSpPr>
        <p:spPr>
          <a:xfrm rot="0">
            <a:off x="532119" y="8462548"/>
            <a:ext cx="4345650" cy="381875"/>
          </a:xfrm>
          <a:prstGeom prst="rect">
            <a:avLst/>
          </a:prstGeom>
        </p:spPr>
        <p:txBody>
          <a:bodyPr anchor="t" rtlCol="false" tIns="0" lIns="0" bIns="0" rIns="0">
            <a:spAutoFit/>
          </a:bodyPr>
          <a:lstStyle/>
          <a:p>
            <a:pPr algn="l">
              <a:lnSpc>
                <a:spcPts val="2679"/>
              </a:lnSpc>
            </a:pPr>
            <a:r>
              <a:rPr lang="en-US" sz="2679" spc="-93">
                <a:solidFill>
                  <a:srgbClr val="F6F4F1"/>
                </a:solidFill>
                <a:latin typeface="Telegraf"/>
                <a:ea typeface="Telegraf"/>
                <a:cs typeface="Telegraf"/>
                <a:sym typeface="Telegraf"/>
              </a:rPr>
              <a:t>03: Limited Accessability</a:t>
            </a:r>
          </a:p>
        </p:txBody>
      </p:sp>
      <p:sp>
        <p:nvSpPr>
          <p:cNvPr name="TextBox 10" id="10"/>
          <p:cNvSpPr txBox="true"/>
          <p:nvPr/>
        </p:nvSpPr>
        <p:spPr>
          <a:xfrm rot="0">
            <a:off x="516275" y="1865635"/>
            <a:ext cx="1837090" cy="474339"/>
          </a:xfrm>
          <a:prstGeom prst="rect">
            <a:avLst/>
          </a:prstGeom>
        </p:spPr>
        <p:txBody>
          <a:bodyPr anchor="t" rtlCol="false" tIns="0" lIns="0" bIns="0" rIns="0">
            <a:spAutoFit/>
          </a:bodyPr>
          <a:lstStyle/>
          <a:p>
            <a:pPr algn="ctr">
              <a:lnSpc>
                <a:spcPts val="3261"/>
              </a:lnSpc>
            </a:pPr>
            <a:r>
              <a:rPr lang="en-US" b="true" sz="3261" spc="-114">
                <a:solidFill>
                  <a:srgbClr val="222222"/>
                </a:solidFill>
                <a:latin typeface="Telegraf Bold"/>
                <a:ea typeface="Telegraf Bold"/>
                <a:cs typeface="Telegraf Bold"/>
                <a:sym typeface="Telegraf Bold"/>
              </a:rPr>
              <a:t>problem</a:t>
            </a:r>
          </a:p>
        </p:txBody>
      </p:sp>
    </p:spTree>
  </p:cSld>
  <p:clrMapOvr>
    <a:masterClrMapping/>
  </p:clrMapOvr>
  <p:transition spd="slow">
    <p:push dir="u"/>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TextBox 2" id="2"/>
          <p:cNvSpPr txBox="true"/>
          <p:nvPr/>
        </p:nvSpPr>
        <p:spPr>
          <a:xfrm rot="0">
            <a:off x="1028700" y="1085850"/>
            <a:ext cx="16230600" cy="1040130"/>
          </a:xfrm>
          <a:prstGeom prst="rect">
            <a:avLst/>
          </a:prstGeom>
        </p:spPr>
        <p:txBody>
          <a:bodyPr anchor="t" rtlCol="false" tIns="0" lIns="0" bIns="0" rIns="0">
            <a:spAutoFit/>
          </a:bodyPr>
          <a:lstStyle/>
          <a:p>
            <a:pPr algn="l">
              <a:lnSpc>
                <a:spcPts val="7200"/>
              </a:lnSpc>
            </a:pPr>
            <a:r>
              <a:rPr lang="en-US" sz="7200" spc="-410" b="true">
                <a:solidFill>
                  <a:srgbClr val="222222"/>
                </a:solidFill>
                <a:latin typeface="Telegraf Bold"/>
                <a:ea typeface="Telegraf Bold"/>
                <a:cs typeface="Telegraf Bold"/>
                <a:sym typeface="Telegraf Bold"/>
              </a:rPr>
              <a:t>Key Features</a:t>
            </a:r>
          </a:p>
        </p:txBody>
      </p:sp>
      <p:graphicFrame>
        <p:nvGraphicFramePr>
          <p:cNvPr name="Table 3" id="3"/>
          <p:cNvGraphicFramePr>
            <a:graphicFrameLocks noGrp="true"/>
          </p:cNvGraphicFramePr>
          <p:nvPr/>
        </p:nvGraphicFramePr>
        <p:xfrm>
          <a:off x="562443" y="-226747"/>
          <a:ext cx="25029837" cy="10527208"/>
        </p:xfrm>
        <a:graphic>
          <a:graphicData uri="http://schemas.openxmlformats.org/drawingml/2006/table">
            <a:tbl>
              <a:tblPr/>
              <a:tblGrid>
                <a:gridCol w="5986854"/>
                <a:gridCol w="11385937"/>
                <a:gridCol w="7657046"/>
              </a:tblGrid>
              <a:tr h="2086319">
                <a:tc>
                  <a:txBody>
                    <a:bodyPr anchor="t" rtlCol="false"/>
                    <a:lstStyle/>
                    <a:p>
                      <a:pPr algn="ctr">
                        <a:lnSpc>
                          <a:spcPts val="5297"/>
                        </a:lnSpc>
                        <a:defRPr/>
                      </a:pPr>
                      <a:endParaRPr lang="en-US" sz="1100"/>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c>
                  <a:txBody>
                    <a:bodyPr anchor="t" rtlCol="false"/>
                    <a:lstStyle/>
                    <a:p>
                      <a:pPr algn="ctr">
                        <a:lnSpc>
                          <a:spcPts val="5297"/>
                        </a:lnSpc>
                        <a:defRPr/>
                      </a:pPr>
                      <a:endParaRPr lang="en-US" sz="1100"/>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c>
                  <a:txBody>
                    <a:bodyPr anchor="t" rtlCol="false"/>
                    <a:lstStyle/>
                    <a:p>
                      <a:pPr algn="ctr">
                        <a:lnSpc>
                          <a:spcPts val="5297"/>
                        </a:lnSpc>
                        <a:defRPr/>
                      </a:pPr>
                      <a:endParaRPr lang="en-US" sz="1100"/>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r>
              <a:tr h="2606017">
                <a:tc>
                  <a:txBody>
                    <a:bodyPr anchor="t" rtlCol="false"/>
                    <a:lstStyle/>
                    <a:p>
                      <a:pPr algn="ctr">
                        <a:lnSpc>
                          <a:spcPts val="5297"/>
                        </a:lnSpc>
                        <a:defRPr/>
                      </a:pPr>
                      <a:endParaRPr lang="en-US" sz="1100"/>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c>
                  <a:txBody>
                    <a:bodyPr anchor="t" rtlCol="false"/>
                    <a:lstStyle/>
                    <a:p>
                      <a:pPr algn="l">
                        <a:lnSpc>
                          <a:spcPts val="4002"/>
                        </a:lnSpc>
                        <a:defRPr/>
                      </a:pPr>
                      <a:r>
                        <a:rPr lang="en-US" sz="2858">
                          <a:solidFill>
                            <a:srgbClr val="222222"/>
                          </a:solidFill>
                          <a:latin typeface="Telegraf"/>
                          <a:ea typeface="Telegraf"/>
                          <a:cs typeface="Telegraf"/>
                          <a:sym typeface="Telegraf"/>
                        </a:rPr>
                        <a:t>NoteWiz uses AI to provide smart, automated, and personalized note-taking.</a:t>
                      </a:r>
                      <a:endParaRPr lang="en-US" sz="1100"/>
                    </a:p>
                    <a:p>
                      <a:pPr algn="l">
                        <a:lnSpc>
                          <a:spcPts val="4002"/>
                        </a:lnSpc>
                      </a:pPr>
                      <a:r>
                        <a:rPr lang="en-US" sz="2858">
                          <a:solidFill>
                            <a:srgbClr val="222222"/>
                          </a:solidFill>
                          <a:latin typeface="Telegraf"/>
                          <a:ea typeface="Telegraf"/>
                          <a:cs typeface="Telegraf"/>
                          <a:sym typeface="Telegraf"/>
                        </a:rPr>
                        <a:t>How : We will implement this feature with AI APIs like OpenAI.</a:t>
                      </a:r>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c>
                  <a:txBody>
                    <a:bodyPr anchor="t" rtlCol="false"/>
                    <a:lstStyle/>
                    <a:p>
                      <a:pPr algn="l">
                        <a:lnSpc>
                          <a:spcPts val="4002"/>
                        </a:lnSpc>
                        <a:defRPr/>
                      </a:pPr>
                      <a:endParaRPr lang="en-US" sz="1100"/>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r>
              <a:tr h="2875870">
                <a:tc>
                  <a:txBody>
                    <a:bodyPr anchor="t" rtlCol="false"/>
                    <a:lstStyle/>
                    <a:p>
                      <a:pPr algn="ctr">
                        <a:lnSpc>
                          <a:spcPts val="5297"/>
                        </a:lnSpc>
                        <a:defRPr/>
                      </a:pPr>
                      <a:endParaRPr lang="en-US" sz="1100"/>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c>
                  <a:txBody>
                    <a:bodyPr anchor="t" rtlCol="false"/>
                    <a:lstStyle/>
                    <a:p>
                      <a:pPr algn="l">
                        <a:lnSpc>
                          <a:spcPts val="4002"/>
                        </a:lnSpc>
                        <a:defRPr/>
                      </a:pPr>
                      <a:r>
                        <a:rPr lang="en-US" sz="2858">
                          <a:solidFill>
                            <a:srgbClr val="222222"/>
                          </a:solidFill>
                          <a:latin typeface="Telegraf"/>
                          <a:ea typeface="Telegraf"/>
                          <a:cs typeface="Telegraf"/>
                          <a:sym typeface="Telegraf"/>
                        </a:rPr>
                        <a:t>Access notes seamlessly across multiple devices anytime, anywhere.</a:t>
                      </a:r>
                      <a:endParaRPr lang="en-US" sz="1100"/>
                    </a:p>
                    <a:p>
                      <a:pPr algn="l">
                        <a:lnSpc>
                          <a:spcPts val="4002"/>
                        </a:lnSpc>
                      </a:pPr>
                      <a:r>
                        <a:rPr lang="en-US" sz="2858">
                          <a:solidFill>
                            <a:srgbClr val="222222"/>
                          </a:solidFill>
                          <a:latin typeface="Telegraf"/>
                          <a:ea typeface="Telegraf"/>
                          <a:cs typeface="Telegraf"/>
                          <a:sym typeface="Telegraf"/>
                        </a:rPr>
                        <a:t>How: Cross-device note access is achieved using Firebase for authentication, real-time database syncing, and offline support.</a:t>
                      </a:r>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c>
                  <a:txBody>
                    <a:bodyPr anchor="t" rtlCol="false"/>
                    <a:lstStyle/>
                    <a:p>
                      <a:pPr algn="l">
                        <a:lnSpc>
                          <a:spcPts val="4002"/>
                        </a:lnSpc>
                        <a:defRPr/>
                      </a:pPr>
                      <a:endParaRPr lang="en-US" sz="1100"/>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r>
              <a:tr h="2959003">
                <a:tc>
                  <a:txBody>
                    <a:bodyPr anchor="t" rtlCol="false"/>
                    <a:lstStyle/>
                    <a:p>
                      <a:pPr algn="ctr">
                        <a:lnSpc>
                          <a:spcPts val="5297"/>
                        </a:lnSpc>
                        <a:defRPr/>
                      </a:pPr>
                      <a:endParaRPr lang="en-US" sz="1100"/>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c>
                  <a:txBody>
                    <a:bodyPr anchor="t" rtlCol="false"/>
                    <a:lstStyle/>
                    <a:p>
                      <a:pPr algn="l">
                        <a:lnSpc>
                          <a:spcPts val="4002"/>
                        </a:lnSpc>
                        <a:defRPr/>
                      </a:pPr>
                      <a:r>
                        <a:rPr lang="en-US" sz="2858">
                          <a:solidFill>
                            <a:srgbClr val="222222"/>
                          </a:solidFill>
                          <a:latin typeface="Telegraf"/>
                          <a:ea typeface="Telegraf"/>
                          <a:cs typeface="Telegraf"/>
                          <a:sym typeface="Telegraf"/>
                        </a:rPr>
                        <a:t>Easily share notes with others and collaborate in real time.</a:t>
                      </a:r>
                      <a:endParaRPr lang="en-US" sz="1100"/>
                    </a:p>
                    <a:p>
                      <a:pPr algn="l">
                        <a:lnSpc>
                          <a:spcPts val="4002"/>
                        </a:lnSpc>
                      </a:pPr>
                      <a:r>
                        <a:rPr lang="en-US" sz="2858">
                          <a:solidFill>
                            <a:srgbClr val="222222"/>
                          </a:solidFill>
                          <a:latin typeface="Telegraf"/>
                          <a:ea typeface="Telegraf"/>
                          <a:cs typeface="Telegraf"/>
                          <a:sym typeface="Telegraf"/>
                        </a:rPr>
                        <a:t>How:  Using WebSocket we can reflect changes to notes in real time to each user, or we can store the notes in the same way with Firebase and allow users to interact instantly.</a:t>
                      </a:r>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c>
                  <a:txBody>
                    <a:bodyPr anchor="t" rtlCol="false"/>
                    <a:lstStyle/>
                    <a:p>
                      <a:pPr algn="l">
                        <a:lnSpc>
                          <a:spcPts val="4002"/>
                        </a:lnSpc>
                        <a:defRPr/>
                      </a:pPr>
                      <a:endParaRPr lang="en-US" sz="1100"/>
                    </a:p>
                  </a:txBody>
                  <a:tcPr marL="293777" marR="293777" marT="293777" marB="293777" anchor="ctr">
                    <a:lnL cmpd="sng" algn="ctr" cap="flat" w="14689">
                      <a:solidFill>
                        <a:srgbClr val="F6F4F1"/>
                      </a:solidFill>
                      <a:prstDash val="solid"/>
                      <a:round/>
                      <a:headEnd type="none" w="med" len="med"/>
                      <a:tailEnd type="none" w="med" len="med"/>
                    </a:lnL>
                    <a:lnR cmpd="sng" algn="ctr" cap="flat" w="14689">
                      <a:solidFill>
                        <a:srgbClr val="F6F4F1"/>
                      </a:solidFill>
                      <a:prstDash val="solid"/>
                      <a:round/>
                      <a:headEnd type="none" w="med" len="med"/>
                      <a:tailEnd type="none" w="med" len="med"/>
                    </a:lnR>
                    <a:lnT cmpd="sng" algn="ctr" cap="flat" w="14689">
                      <a:solidFill>
                        <a:srgbClr val="F6F4F1"/>
                      </a:solidFill>
                      <a:prstDash val="solid"/>
                      <a:round/>
                      <a:headEnd type="none" w="med" len="med"/>
                      <a:tailEnd type="none" w="med" len="med"/>
                    </a:lnT>
                    <a:lnB cmpd="sng" algn="ctr" cap="flat" w="14689">
                      <a:solidFill>
                        <a:srgbClr val="F6F4F1"/>
                      </a:solidFill>
                      <a:prstDash val="solid"/>
                      <a:round/>
                      <a:headEnd type="none" w="med" len="med"/>
                      <a:tailEnd type="none" w="med" len="med"/>
                    </a:lnB>
                  </a:tcPr>
                </a:tc>
              </a:tr>
            </a:tbl>
          </a:graphicData>
        </a:graphic>
      </p:graphicFrame>
      <p:sp>
        <p:nvSpPr>
          <p:cNvPr name="TextBox 4" id="4"/>
          <p:cNvSpPr txBox="true"/>
          <p:nvPr/>
        </p:nvSpPr>
        <p:spPr>
          <a:xfrm rot="0">
            <a:off x="2570057" y="3085302"/>
            <a:ext cx="4592842" cy="511708"/>
          </a:xfrm>
          <a:prstGeom prst="rect">
            <a:avLst/>
          </a:prstGeom>
        </p:spPr>
        <p:txBody>
          <a:bodyPr anchor="t" rtlCol="false" tIns="0" lIns="0" bIns="0" rIns="0">
            <a:spAutoFit/>
          </a:bodyPr>
          <a:lstStyle/>
          <a:p>
            <a:pPr algn="l">
              <a:lnSpc>
                <a:spcPts val="3546"/>
              </a:lnSpc>
            </a:pPr>
            <a:r>
              <a:rPr lang="en-US" sz="3546" spc="-124" b="true">
                <a:solidFill>
                  <a:srgbClr val="222222"/>
                </a:solidFill>
                <a:latin typeface="Telegraf Bold"/>
                <a:ea typeface="Telegraf Bold"/>
                <a:cs typeface="Telegraf Bold"/>
                <a:sym typeface="Telegraf Bold"/>
              </a:rPr>
              <a:t>AI-Powered </a:t>
            </a:r>
          </a:p>
        </p:txBody>
      </p:sp>
      <p:sp>
        <p:nvSpPr>
          <p:cNvPr name="TextBox 5" id="5"/>
          <p:cNvSpPr txBox="true"/>
          <p:nvPr/>
        </p:nvSpPr>
        <p:spPr>
          <a:xfrm rot="0">
            <a:off x="2437857" y="8291857"/>
            <a:ext cx="4254906" cy="952374"/>
          </a:xfrm>
          <a:prstGeom prst="rect">
            <a:avLst/>
          </a:prstGeom>
        </p:spPr>
        <p:txBody>
          <a:bodyPr anchor="t" rtlCol="false" tIns="0" lIns="0" bIns="0" rIns="0">
            <a:spAutoFit/>
          </a:bodyPr>
          <a:lstStyle/>
          <a:p>
            <a:pPr algn="l">
              <a:lnSpc>
                <a:spcPts val="3546"/>
              </a:lnSpc>
            </a:pPr>
            <a:r>
              <a:rPr lang="en-US" sz="3546" spc="-124" b="true">
                <a:solidFill>
                  <a:srgbClr val="222222"/>
                </a:solidFill>
                <a:latin typeface="Telegraf Bold"/>
                <a:ea typeface="Telegraf Bold"/>
                <a:cs typeface="Telegraf Bold"/>
                <a:sym typeface="Telegraf Bold"/>
              </a:rPr>
              <a:t>Sharing and Collaboration</a:t>
            </a:r>
          </a:p>
        </p:txBody>
      </p:sp>
      <p:sp>
        <p:nvSpPr>
          <p:cNvPr name="TextBox 6" id="6"/>
          <p:cNvSpPr txBox="true"/>
          <p:nvPr/>
        </p:nvSpPr>
        <p:spPr>
          <a:xfrm rot="0">
            <a:off x="841473" y="3085302"/>
            <a:ext cx="1596384" cy="511708"/>
          </a:xfrm>
          <a:prstGeom prst="rect">
            <a:avLst/>
          </a:prstGeom>
        </p:spPr>
        <p:txBody>
          <a:bodyPr anchor="t" rtlCol="false" tIns="0" lIns="0" bIns="0" rIns="0">
            <a:spAutoFit/>
          </a:bodyPr>
          <a:lstStyle/>
          <a:p>
            <a:pPr algn="ctr">
              <a:lnSpc>
                <a:spcPts val="3546"/>
              </a:lnSpc>
            </a:pPr>
            <a:r>
              <a:rPr lang="en-US" b="true" sz="3546" spc="-202">
                <a:solidFill>
                  <a:srgbClr val="F1F1F8"/>
                </a:solidFill>
                <a:latin typeface="Telegraf Bold"/>
                <a:ea typeface="Telegraf Bold"/>
                <a:cs typeface="Telegraf Bold"/>
                <a:sym typeface="Telegraf Bold"/>
              </a:rPr>
              <a:t>01</a:t>
            </a:r>
          </a:p>
        </p:txBody>
      </p:sp>
      <p:sp>
        <p:nvSpPr>
          <p:cNvPr name="TextBox 7" id="7"/>
          <p:cNvSpPr txBox="true"/>
          <p:nvPr/>
        </p:nvSpPr>
        <p:spPr>
          <a:xfrm rot="0">
            <a:off x="841473" y="5807479"/>
            <a:ext cx="1596384" cy="511708"/>
          </a:xfrm>
          <a:prstGeom prst="rect">
            <a:avLst/>
          </a:prstGeom>
        </p:spPr>
        <p:txBody>
          <a:bodyPr anchor="t" rtlCol="false" tIns="0" lIns="0" bIns="0" rIns="0">
            <a:spAutoFit/>
          </a:bodyPr>
          <a:lstStyle/>
          <a:p>
            <a:pPr algn="ctr">
              <a:lnSpc>
                <a:spcPts val="3546"/>
              </a:lnSpc>
            </a:pPr>
            <a:r>
              <a:rPr lang="en-US" b="true" sz="3546" spc="-202">
                <a:solidFill>
                  <a:srgbClr val="F1F1F8"/>
                </a:solidFill>
                <a:latin typeface="Telegraf Bold"/>
                <a:ea typeface="Telegraf Bold"/>
                <a:cs typeface="Telegraf Bold"/>
                <a:sym typeface="Telegraf Bold"/>
              </a:rPr>
              <a:t>02</a:t>
            </a:r>
          </a:p>
        </p:txBody>
      </p:sp>
      <p:sp>
        <p:nvSpPr>
          <p:cNvPr name="TextBox 8" id="8"/>
          <p:cNvSpPr txBox="true"/>
          <p:nvPr/>
        </p:nvSpPr>
        <p:spPr>
          <a:xfrm rot="0">
            <a:off x="841473" y="8512190"/>
            <a:ext cx="1596384" cy="511708"/>
          </a:xfrm>
          <a:prstGeom prst="rect">
            <a:avLst/>
          </a:prstGeom>
        </p:spPr>
        <p:txBody>
          <a:bodyPr anchor="t" rtlCol="false" tIns="0" lIns="0" bIns="0" rIns="0">
            <a:spAutoFit/>
          </a:bodyPr>
          <a:lstStyle/>
          <a:p>
            <a:pPr algn="ctr">
              <a:lnSpc>
                <a:spcPts val="3546"/>
              </a:lnSpc>
            </a:pPr>
            <a:r>
              <a:rPr lang="en-US" b="true" sz="3546" spc="-202">
                <a:solidFill>
                  <a:srgbClr val="F1F1F8"/>
                </a:solidFill>
                <a:latin typeface="Telegraf Bold"/>
                <a:ea typeface="Telegraf Bold"/>
                <a:cs typeface="Telegraf Bold"/>
                <a:sym typeface="Telegraf Bold"/>
              </a:rPr>
              <a:t>03</a:t>
            </a:r>
          </a:p>
        </p:txBody>
      </p:sp>
      <p:sp>
        <p:nvSpPr>
          <p:cNvPr name="Freeform 9" id="9"/>
          <p:cNvSpPr/>
          <p:nvPr/>
        </p:nvSpPr>
        <p:spPr>
          <a:xfrm flipH="false" flipV="false" rot="0">
            <a:off x="6553128" y="1272073"/>
            <a:ext cx="609770" cy="610533"/>
          </a:xfrm>
          <a:custGeom>
            <a:avLst/>
            <a:gdLst/>
            <a:ahLst/>
            <a:cxnLst/>
            <a:rect r="r" b="b" t="t" l="l"/>
            <a:pathLst>
              <a:path h="610533" w="609770">
                <a:moveTo>
                  <a:pt x="0" y="0"/>
                </a:moveTo>
                <a:lnTo>
                  <a:pt x="609770" y="0"/>
                </a:lnTo>
                <a:lnTo>
                  <a:pt x="609770" y="610534"/>
                </a:lnTo>
                <a:lnTo>
                  <a:pt x="0" y="6105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2570057" y="5569407"/>
            <a:ext cx="4254906" cy="952374"/>
          </a:xfrm>
          <a:prstGeom prst="rect">
            <a:avLst/>
          </a:prstGeom>
        </p:spPr>
        <p:txBody>
          <a:bodyPr anchor="t" rtlCol="false" tIns="0" lIns="0" bIns="0" rIns="0">
            <a:spAutoFit/>
          </a:bodyPr>
          <a:lstStyle/>
          <a:p>
            <a:pPr algn="l">
              <a:lnSpc>
                <a:spcPts val="3546"/>
              </a:lnSpc>
            </a:pPr>
            <a:r>
              <a:rPr lang="en-US" sz="3546" spc="-124" b="true">
                <a:solidFill>
                  <a:srgbClr val="222222"/>
                </a:solidFill>
                <a:latin typeface="Telegraf Bold"/>
                <a:ea typeface="Telegraf Bold"/>
                <a:cs typeface="Telegraf Bold"/>
                <a:sym typeface="Telegraf Bold"/>
              </a:rPr>
              <a:t>Cross-Device Access</a:t>
            </a:r>
          </a:p>
        </p:txBody>
      </p:sp>
    </p:spTree>
  </p:cSld>
  <p:clrMapOvr>
    <a:masterClrMapping/>
  </p:clrMapOvr>
  <p:transition spd="slow">
    <p:push dir="u"/>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TextBox 2" id="2"/>
          <p:cNvSpPr txBox="true"/>
          <p:nvPr/>
        </p:nvSpPr>
        <p:spPr>
          <a:xfrm rot="0">
            <a:off x="678094" y="537210"/>
            <a:ext cx="16230600" cy="1040130"/>
          </a:xfrm>
          <a:prstGeom prst="rect">
            <a:avLst/>
          </a:prstGeom>
        </p:spPr>
        <p:txBody>
          <a:bodyPr anchor="t" rtlCol="false" tIns="0" lIns="0" bIns="0" rIns="0">
            <a:spAutoFit/>
          </a:bodyPr>
          <a:lstStyle/>
          <a:p>
            <a:pPr algn="l">
              <a:lnSpc>
                <a:spcPts val="7200"/>
              </a:lnSpc>
            </a:pPr>
            <a:r>
              <a:rPr lang="en-US" sz="7200" spc="-410" b="true">
                <a:solidFill>
                  <a:srgbClr val="222222"/>
                </a:solidFill>
                <a:latin typeface="Telegraf Bold"/>
                <a:ea typeface="Telegraf Bold"/>
                <a:cs typeface="Telegraf Bold"/>
                <a:sym typeface="Telegraf Bold"/>
              </a:rPr>
              <a:t>Architecture</a:t>
            </a:r>
          </a:p>
        </p:txBody>
      </p:sp>
      <p:graphicFrame>
        <p:nvGraphicFramePr>
          <p:cNvPr name="Table 3" id="3"/>
          <p:cNvGraphicFramePr>
            <a:graphicFrameLocks noGrp="true"/>
          </p:cNvGraphicFramePr>
          <p:nvPr/>
        </p:nvGraphicFramePr>
        <p:xfrm>
          <a:off x="0" y="1577340"/>
          <a:ext cx="17955923" cy="9352567"/>
        </p:xfrm>
        <a:graphic>
          <a:graphicData uri="http://schemas.openxmlformats.org/drawingml/2006/table">
            <a:tbl>
              <a:tblPr/>
              <a:tblGrid>
                <a:gridCol w="4111790"/>
                <a:gridCol w="5006846"/>
                <a:gridCol w="4142881"/>
                <a:gridCol w="4694406"/>
              </a:tblGrid>
              <a:tr h="1429253">
                <a:tc>
                  <a:txBody>
                    <a:bodyPr anchor="t" rtlCol="false"/>
                    <a:lstStyle/>
                    <a:p>
                      <a:pPr algn="ctr">
                        <a:lnSpc>
                          <a:spcPts val="3341"/>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ctr">
                        <a:lnSpc>
                          <a:spcPts val="3341"/>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ctr">
                        <a:lnSpc>
                          <a:spcPts val="3341"/>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ctr">
                        <a:lnSpc>
                          <a:spcPts val="3341"/>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r>
              <a:tr h="2135782">
                <a:tc>
                  <a:txBody>
                    <a:bodyPr anchor="t" rtlCol="false"/>
                    <a:lstStyle/>
                    <a:p>
                      <a:pPr algn="ctr">
                        <a:lnSpc>
                          <a:spcPts val="3341"/>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just">
                        <a:lnSpc>
                          <a:spcPts val="3620"/>
                        </a:lnSpc>
                        <a:defRPr/>
                      </a:pPr>
                      <a:r>
                        <a:rPr lang="en-US" sz="2585">
                          <a:solidFill>
                            <a:srgbClr val="222222"/>
                          </a:solidFill>
                          <a:latin typeface="Telegraf"/>
                          <a:ea typeface="Telegraf"/>
                          <a:cs typeface="Telegraf"/>
                          <a:sym typeface="Telegraf"/>
                        </a:rPr>
                        <a:t>  React and Material UI.</a:t>
                      </a: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47318">
                      <a:solidFill>
                        <a:srgbClr val="F6F4F1"/>
                      </a:solidFill>
                      <a:prstDash val="solid"/>
                      <a:round/>
                      <a:headEnd type="none" w="med" len="med"/>
                      <a:tailEnd type="none" w="med" len="med"/>
                    </a:lnB>
                  </a:tcPr>
                </a:tc>
                <a:tc>
                  <a:txBody>
                    <a:bodyPr anchor="t" rtlCol="false"/>
                    <a:lstStyle/>
                    <a:p>
                      <a:pPr algn="l">
                        <a:lnSpc>
                          <a:spcPts val="2785"/>
                        </a:lnSpc>
                        <a:defRPr/>
                      </a:pPr>
                      <a:r>
                        <a:rPr lang="en-US" sz="1989">
                          <a:solidFill>
                            <a:srgbClr val="222222"/>
                          </a:solidFill>
                          <a:latin typeface="Telegraf"/>
                          <a:ea typeface="Telegraf"/>
                          <a:cs typeface="Telegraf"/>
                          <a:sym typeface="Telegraf"/>
                        </a:rPr>
                        <a:t>Provides an interactive and responsive user interface for creating, editing, and managing notes and tasks.</a:t>
                      </a: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l" marL="408124" indent="-204062" lvl="1">
                        <a:lnSpc>
                          <a:spcPts val="2646"/>
                        </a:lnSpc>
                        <a:buFont typeface="Arial"/>
                        <a:buChar char="•"/>
                        <a:defRPr/>
                      </a:pPr>
                      <a:r>
                        <a:rPr lang="en-US" sz="1890">
                          <a:solidFill>
                            <a:srgbClr val="222222"/>
                          </a:solidFill>
                          <a:latin typeface="Telegraf"/>
                          <a:ea typeface="Telegraf"/>
                          <a:cs typeface="Telegraf"/>
                          <a:sym typeface="Telegraf"/>
                        </a:rPr>
                        <a:t>User authentication (login, signup).</a:t>
                      </a:r>
                      <a:endParaRPr lang="en-US" sz="1100"/>
                    </a:p>
                    <a:p>
                      <a:pPr algn="l" marL="408124" indent="-204062" lvl="1">
                        <a:lnSpc>
                          <a:spcPts val="2646"/>
                        </a:lnSpc>
                        <a:buFont typeface="Arial"/>
                        <a:buChar char="•"/>
                      </a:pPr>
                      <a:r>
                        <a:rPr lang="en-US" sz="1890">
                          <a:solidFill>
                            <a:srgbClr val="222222"/>
                          </a:solidFill>
                          <a:latin typeface="Telegraf"/>
                          <a:ea typeface="Telegraf"/>
                          <a:cs typeface="Telegraf"/>
                          <a:sym typeface="Telegraf"/>
                        </a:rPr>
                        <a:t>Dashboard for an overview of tasks and notes.</a:t>
                      </a:r>
                    </a:p>
                    <a:p>
                      <a:pPr algn="l" marL="408124" indent="-204062" lvl="1">
                        <a:lnSpc>
                          <a:spcPts val="2646"/>
                        </a:lnSpc>
                        <a:buFont typeface="Arial"/>
                        <a:buChar char="•"/>
                      </a:pPr>
                      <a:r>
                        <a:rPr lang="en-US" sz="1890">
                          <a:solidFill>
                            <a:srgbClr val="222222"/>
                          </a:solidFill>
                          <a:latin typeface="Telegraf"/>
                          <a:ea typeface="Telegraf"/>
                          <a:cs typeface="Telegraf"/>
                          <a:sym typeface="Telegraf"/>
                        </a:rPr>
                        <a:t>Rich text editor with AI integrations.</a:t>
                      </a:r>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r>
              <a:tr h="2631563">
                <a:tc>
                  <a:txBody>
                    <a:bodyPr anchor="t" rtlCol="false"/>
                    <a:lstStyle/>
                    <a:p>
                      <a:pPr algn="ctr">
                        <a:lnSpc>
                          <a:spcPts val="3341"/>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47318">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l">
                        <a:lnSpc>
                          <a:spcPts val="3202"/>
                        </a:lnSpc>
                        <a:defRPr/>
                      </a:pPr>
                      <a:r>
                        <a:rPr lang="en-US" sz="2287">
                          <a:solidFill>
                            <a:srgbClr val="222222"/>
                          </a:solidFill>
                          <a:latin typeface="Telegraf"/>
                          <a:ea typeface="Telegraf"/>
                          <a:cs typeface="Telegraf"/>
                          <a:sym typeface="Telegraf"/>
                        </a:rPr>
                        <a:t>Firebase Cloud Functions, OpenAI API.</a:t>
                      </a:r>
                      <a:endParaRPr lang="en-US" sz="1100"/>
                    </a:p>
                  </a:txBody>
                  <a:tcPr marL="189274" marR="189274" marT="189274" marB="189274" anchor="ctr">
                    <a:lnL cmpd="sng" algn="ctr" cap="flat" w="47318">
                      <a:solidFill>
                        <a:srgbClr val="F6F4F1"/>
                      </a:solidFill>
                      <a:prstDash val="solid"/>
                      <a:round/>
                      <a:headEnd type="none" w="med" len="med"/>
                      <a:tailEnd type="none" w="med" len="med"/>
                    </a:lnL>
                    <a:lnR cmpd="sng" algn="ctr" cap="flat" w="47318">
                      <a:solidFill>
                        <a:srgbClr val="F6F4F1"/>
                      </a:solidFill>
                      <a:prstDash val="solid"/>
                      <a:round/>
                      <a:headEnd type="none" w="med" len="med"/>
                      <a:tailEnd type="none" w="med" len="med"/>
                    </a:lnR>
                    <a:lnT cmpd="sng" algn="ctr" cap="flat" w="47318">
                      <a:solidFill>
                        <a:srgbClr val="F6F4F1"/>
                      </a:solidFill>
                      <a:prstDash val="solid"/>
                      <a:round/>
                      <a:headEnd type="none" w="med" len="med"/>
                      <a:tailEnd type="none" w="med" len="med"/>
                    </a:lnT>
                    <a:lnB cmpd="sng" algn="ctr" cap="flat" w="47318">
                      <a:solidFill>
                        <a:srgbClr val="F6F4F1"/>
                      </a:solidFill>
                      <a:prstDash val="solid"/>
                      <a:round/>
                      <a:headEnd type="none" w="med" len="med"/>
                      <a:tailEnd type="none" w="med" len="med"/>
                    </a:lnB>
                  </a:tcPr>
                </a:tc>
                <a:tc>
                  <a:txBody>
                    <a:bodyPr anchor="t" rtlCol="false"/>
                    <a:lstStyle/>
                    <a:p>
                      <a:pPr algn="l">
                        <a:lnSpc>
                          <a:spcPts val="2924"/>
                        </a:lnSpc>
                        <a:defRPr/>
                      </a:pPr>
                      <a:r>
                        <a:rPr lang="en-US" sz="2089">
                          <a:solidFill>
                            <a:srgbClr val="222222"/>
                          </a:solidFill>
                          <a:latin typeface="Telegraf"/>
                          <a:ea typeface="Telegraf"/>
                          <a:cs typeface="Telegraf"/>
                          <a:sym typeface="Telegraf"/>
                        </a:rPr>
                        <a:t>Processes user input, applies business logic, and integrates AI features.</a:t>
                      </a:r>
                      <a:endParaRPr lang="en-US" sz="1100"/>
                    </a:p>
                  </a:txBody>
                  <a:tcPr marL="189274" marR="189274" marT="189274" marB="189274" anchor="ctr">
                    <a:lnL cmpd="sng" algn="ctr" cap="flat" w="47318">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l" marL="451026" indent="-225513" lvl="1">
                        <a:lnSpc>
                          <a:spcPts val="2924"/>
                        </a:lnSpc>
                        <a:buFont typeface="Arial"/>
                        <a:buChar char="•"/>
                        <a:defRPr/>
                      </a:pPr>
                      <a:r>
                        <a:rPr lang="en-US" sz="2089">
                          <a:solidFill>
                            <a:srgbClr val="222222"/>
                          </a:solidFill>
                          <a:latin typeface="Telegraf"/>
                          <a:ea typeface="Telegraf"/>
                          <a:cs typeface="Telegraf"/>
                          <a:sym typeface="Telegraf"/>
                        </a:rPr>
                        <a:t>AI-powered summarization and Q&amp;A.</a:t>
                      </a:r>
                      <a:endParaRPr lang="en-US" sz="1100"/>
                    </a:p>
                    <a:p>
                      <a:pPr algn="l" marL="451026" indent="-225513" lvl="1">
                        <a:lnSpc>
                          <a:spcPts val="2924"/>
                        </a:lnSpc>
                        <a:buFont typeface="Arial"/>
                        <a:buChar char="•"/>
                      </a:pPr>
                      <a:r>
                        <a:rPr lang="en-US" sz="2089">
                          <a:solidFill>
                            <a:srgbClr val="222222"/>
                          </a:solidFill>
                          <a:latin typeface="Telegraf"/>
                          <a:ea typeface="Telegraf"/>
                          <a:cs typeface="Telegraf"/>
                          <a:sym typeface="Telegraf"/>
                        </a:rPr>
                        <a:t>Real-time collaboration management.</a:t>
                      </a:r>
                    </a:p>
                    <a:p>
                      <a:pPr algn="l" marL="451026" indent="-225513" lvl="1">
                        <a:lnSpc>
                          <a:spcPts val="2924"/>
                        </a:lnSpc>
                        <a:buFont typeface="Arial"/>
                        <a:buChar char="•"/>
                      </a:pPr>
                      <a:r>
                        <a:rPr lang="en-US" sz="2089">
                          <a:solidFill>
                            <a:srgbClr val="222222"/>
                          </a:solidFill>
                          <a:latin typeface="Telegraf"/>
                          <a:ea typeface="Telegraf"/>
                          <a:cs typeface="Telegraf"/>
                          <a:sym typeface="Telegraf"/>
                        </a:rPr>
                        <a:t>Tagging and categorization algorithms.</a:t>
                      </a:r>
                    </a:p>
                  </a:txBody>
                  <a:tcPr marL="189274" marR="189274" marT="189274" marB="189274" anchor="ctr">
                    <a:lnL cmpd="sng" algn="ctr" cap="flat" w="47318">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r>
              <a:tr h="2269246">
                <a:tc>
                  <a:txBody>
                    <a:bodyPr anchor="t" rtlCol="false"/>
                    <a:lstStyle/>
                    <a:p>
                      <a:pPr algn="ctr">
                        <a:lnSpc>
                          <a:spcPts val="3341"/>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47318">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l">
                        <a:lnSpc>
                          <a:spcPts val="2646"/>
                        </a:lnSpc>
                        <a:defRPr/>
                      </a:pPr>
                      <a:r>
                        <a:rPr lang="en-US" sz="1890">
                          <a:solidFill>
                            <a:srgbClr val="222222"/>
                          </a:solidFill>
                          <a:latin typeface="Telegraf"/>
                          <a:ea typeface="Telegraf"/>
                          <a:cs typeface="Telegraf"/>
                          <a:sym typeface="Telegraf"/>
                        </a:rPr>
                        <a:t>Firebase Real-Time Database and Cloud Storage.</a:t>
                      </a:r>
                      <a:endParaRPr lang="en-US" sz="1100"/>
                    </a:p>
                  </a:txBody>
                  <a:tcPr marL="189274" marR="189274" marT="189274" marB="189274" anchor="ctr">
                    <a:lnL cmpd="sng" algn="ctr" cap="flat" w="47318">
                      <a:solidFill>
                        <a:srgbClr val="F6F4F1"/>
                      </a:solidFill>
                      <a:prstDash val="solid"/>
                      <a:round/>
                      <a:headEnd type="none" w="med" len="med"/>
                      <a:tailEnd type="none" w="med" len="med"/>
                    </a:lnL>
                    <a:lnR cmpd="sng" algn="ctr" cap="flat" w="47318">
                      <a:solidFill>
                        <a:srgbClr val="F6F4F1"/>
                      </a:solidFill>
                      <a:prstDash val="solid"/>
                      <a:round/>
                      <a:headEnd type="none" w="med" len="med"/>
                      <a:tailEnd type="none" w="med" len="med"/>
                    </a:lnR>
                    <a:lnT cmpd="sng" algn="ctr" cap="flat" w="47318">
                      <a:solidFill>
                        <a:srgbClr val="F6F4F1"/>
                      </a:solidFill>
                      <a:prstDash val="solid"/>
                      <a:round/>
                      <a:headEnd type="none" w="med" len="med"/>
                      <a:tailEnd type="none" w="med" len="med"/>
                    </a:lnT>
                    <a:lnB cmpd="sng" algn="ctr" cap="flat" w="47318">
                      <a:solidFill>
                        <a:srgbClr val="F6F4F1"/>
                      </a:solidFill>
                      <a:prstDash val="solid"/>
                      <a:round/>
                      <a:headEnd type="none" w="med" len="med"/>
                      <a:tailEnd type="none" w="med" len="med"/>
                    </a:lnB>
                  </a:tcPr>
                </a:tc>
                <a:tc>
                  <a:txBody>
                    <a:bodyPr anchor="t" rtlCol="false"/>
                    <a:lstStyle/>
                    <a:p>
                      <a:pPr algn="l">
                        <a:lnSpc>
                          <a:spcPts val="2924"/>
                        </a:lnSpc>
                        <a:defRPr/>
                      </a:pPr>
                      <a:r>
                        <a:rPr lang="en-US" sz="2089">
                          <a:solidFill>
                            <a:srgbClr val="222222"/>
                          </a:solidFill>
                          <a:latin typeface="Telegraf"/>
                          <a:ea typeface="Telegraf"/>
                          <a:cs typeface="Telegraf"/>
                          <a:sym typeface="Telegraf"/>
                        </a:rPr>
                        <a:t>Stores user data securely, ensuring real-time updates across devices.</a:t>
                      </a:r>
                      <a:endParaRPr lang="en-US" sz="1100"/>
                    </a:p>
                  </a:txBody>
                  <a:tcPr marL="189274" marR="189274" marT="189274" marB="189274" anchor="ctr">
                    <a:lnL cmpd="sng" algn="ctr" cap="flat" w="47318">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l" marL="451026" indent="-225513" lvl="1">
                        <a:lnSpc>
                          <a:spcPts val="2924"/>
                        </a:lnSpc>
                        <a:buFont typeface="Arial"/>
                        <a:buChar char="•"/>
                        <a:defRPr/>
                      </a:pPr>
                      <a:r>
                        <a:rPr lang="en-US" sz="2089">
                          <a:solidFill>
                            <a:srgbClr val="222222"/>
                          </a:solidFill>
                          <a:latin typeface="Telegraf"/>
                          <a:ea typeface="Telegraf"/>
                          <a:cs typeface="Telegraf"/>
                          <a:sym typeface="Telegraf"/>
                        </a:rPr>
                        <a:t>User profiles and preferences.</a:t>
                      </a:r>
                      <a:endParaRPr lang="en-US" sz="1100"/>
                    </a:p>
                    <a:p>
                      <a:pPr algn="l" marL="451026" indent="-225513" lvl="1">
                        <a:lnSpc>
                          <a:spcPts val="2924"/>
                        </a:lnSpc>
                        <a:buFont typeface="Arial"/>
                        <a:buChar char="•"/>
                      </a:pPr>
                      <a:r>
                        <a:rPr lang="en-US" sz="2089">
                          <a:solidFill>
                            <a:srgbClr val="222222"/>
                          </a:solidFill>
                          <a:latin typeface="Telegraf"/>
                          <a:ea typeface="Telegraf"/>
                          <a:cs typeface="Telegraf"/>
                          <a:sym typeface="Telegraf"/>
                        </a:rPr>
                        <a:t>Notes, tasks, and collaboration data.</a:t>
                      </a:r>
                    </a:p>
                    <a:p>
                      <a:pPr algn="l" marL="451026" indent="-225513" lvl="1">
                        <a:lnSpc>
                          <a:spcPts val="2924"/>
                        </a:lnSpc>
                        <a:buFont typeface="Arial"/>
                        <a:buChar char="•"/>
                      </a:pPr>
                      <a:r>
                        <a:rPr lang="en-US" sz="2089">
                          <a:solidFill>
                            <a:srgbClr val="222222"/>
                          </a:solidFill>
                          <a:latin typeface="Telegraf"/>
                          <a:ea typeface="Telegraf"/>
                          <a:cs typeface="Telegraf"/>
                          <a:sym typeface="Telegraf"/>
                        </a:rPr>
                        <a:t>Encrypted backups and data recovery.</a:t>
                      </a:r>
                    </a:p>
                  </a:txBody>
                  <a:tcPr marL="189274" marR="189274" marT="189274" marB="189274" anchor="ctr">
                    <a:lnL cmpd="sng" algn="ctr" cap="flat" w="47318">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r>
              <a:tr h="886722">
                <a:tc>
                  <a:txBody>
                    <a:bodyPr anchor="t" rtlCol="false"/>
                    <a:lstStyle/>
                    <a:p>
                      <a:pPr algn="ctr">
                        <a:lnSpc>
                          <a:spcPts val="3341"/>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l">
                        <a:lnSpc>
                          <a:spcPts val="2507"/>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47318">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l">
                        <a:lnSpc>
                          <a:spcPts val="2507"/>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c>
                  <a:txBody>
                    <a:bodyPr anchor="t" rtlCol="false"/>
                    <a:lstStyle/>
                    <a:p>
                      <a:pPr algn="l">
                        <a:lnSpc>
                          <a:spcPts val="2507"/>
                        </a:lnSpc>
                        <a:defRPr/>
                      </a:pPr>
                      <a:endParaRPr lang="en-US" sz="1100"/>
                    </a:p>
                  </a:txBody>
                  <a:tcPr marL="189274" marR="189274" marT="189274" marB="189274" anchor="ctr">
                    <a:lnL cmpd="sng" algn="ctr" cap="flat" w="9464">
                      <a:solidFill>
                        <a:srgbClr val="F6F4F1"/>
                      </a:solidFill>
                      <a:prstDash val="solid"/>
                      <a:round/>
                      <a:headEnd type="none" w="med" len="med"/>
                      <a:tailEnd type="none" w="med" len="med"/>
                    </a:lnL>
                    <a:lnR cmpd="sng" algn="ctr" cap="flat" w="9464">
                      <a:solidFill>
                        <a:srgbClr val="F6F4F1"/>
                      </a:solidFill>
                      <a:prstDash val="solid"/>
                      <a:round/>
                      <a:headEnd type="none" w="med" len="med"/>
                      <a:tailEnd type="none" w="med" len="med"/>
                    </a:lnR>
                    <a:lnT cmpd="sng" algn="ctr" cap="flat" w="9464">
                      <a:solidFill>
                        <a:srgbClr val="F6F4F1"/>
                      </a:solidFill>
                      <a:prstDash val="solid"/>
                      <a:round/>
                      <a:headEnd type="none" w="med" len="med"/>
                      <a:tailEnd type="none" w="med" len="med"/>
                    </a:lnT>
                    <a:lnB cmpd="sng" algn="ctr" cap="flat" w="9464">
                      <a:solidFill>
                        <a:srgbClr val="F6F4F1"/>
                      </a:solidFill>
                      <a:prstDash val="solid"/>
                      <a:round/>
                      <a:headEnd type="none" w="med" len="med"/>
                      <a:tailEnd type="none" w="med" len="med"/>
                    </a:lnB>
                  </a:tcPr>
                </a:tc>
              </a:tr>
            </a:tbl>
          </a:graphicData>
        </a:graphic>
      </p:graphicFrame>
      <p:sp>
        <p:nvSpPr>
          <p:cNvPr name="TextBox 4" id="4"/>
          <p:cNvSpPr txBox="true"/>
          <p:nvPr/>
        </p:nvSpPr>
        <p:spPr>
          <a:xfrm rot="0">
            <a:off x="1297286" y="3772510"/>
            <a:ext cx="2494375" cy="852347"/>
          </a:xfrm>
          <a:prstGeom prst="rect">
            <a:avLst/>
          </a:prstGeom>
        </p:spPr>
        <p:txBody>
          <a:bodyPr anchor="t" rtlCol="false" tIns="0" lIns="0" bIns="0" rIns="0">
            <a:spAutoFit/>
          </a:bodyPr>
          <a:lstStyle/>
          <a:p>
            <a:pPr algn="l">
              <a:lnSpc>
                <a:spcPts val="3181"/>
              </a:lnSpc>
            </a:pPr>
            <a:r>
              <a:rPr lang="en-US" sz="3181" spc="-111" b="true">
                <a:solidFill>
                  <a:srgbClr val="222222"/>
                </a:solidFill>
                <a:latin typeface="Telegraf Bold"/>
                <a:ea typeface="Telegraf Bold"/>
                <a:cs typeface="Telegraf Bold"/>
                <a:sym typeface="Telegraf Bold"/>
              </a:rPr>
              <a:t>Presentation </a:t>
            </a:r>
          </a:p>
          <a:p>
            <a:pPr algn="l">
              <a:lnSpc>
                <a:spcPts val="3181"/>
              </a:lnSpc>
            </a:pPr>
            <a:r>
              <a:rPr lang="en-US" sz="3181" spc="-111" b="true">
                <a:solidFill>
                  <a:srgbClr val="222222"/>
                </a:solidFill>
                <a:latin typeface="Telegraf Bold"/>
                <a:ea typeface="Telegraf Bold"/>
                <a:cs typeface="Telegraf Bold"/>
                <a:sym typeface="Telegraf Bold"/>
              </a:rPr>
              <a:t>Layer</a:t>
            </a:r>
          </a:p>
        </p:txBody>
      </p:sp>
      <p:sp>
        <p:nvSpPr>
          <p:cNvPr name="TextBox 5" id="5"/>
          <p:cNvSpPr txBox="true"/>
          <p:nvPr/>
        </p:nvSpPr>
        <p:spPr>
          <a:xfrm rot="0">
            <a:off x="1297286" y="8692680"/>
            <a:ext cx="2741335" cy="507623"/>
          </a:xfrm>
          <a:prstGeom prst="rect">
            <a:avLst/>
          </a:prstGeom>
        </p:spPr>
        <p:txBody>
          <a:bodyPr anchor="t" rtlCol="false" tIns="0" lIns="0" bIns="0" rIns="0">
            <a:spAutoFit/>
          </a:bodyPr>
          <a:lstStyle/>
          <a:p>
            <a:pPr algn="l">
              <a:lnSpc>
                <a:spcPts val="3485"/>
              </a:lnSpc>
            </a:pPr>
            <a:r>
              <a:rPr lang="en-US" sz="3485" spc="-121" b="true">
                <a:solidFill>
                  <a:srgbClr val="222222"/>
                </a:solidFill>
                <a:latin typeface="Telegraf Bold"/>
                <a:ea typeface="Telegraf Bold"/>
                <a:cs typeface="Telegraf Bold"/>
                <a:sym typeface="Telegraf Bold"/>
              </a:rPr>
              <a:t>Data Layer</a:t>
            </a:r>
          </a:p>
        </p:txBody>
      </p:sp>
      <p:sp>
        <p:nvSpPr>
          <p:cNvPr name="TextBox 6" id="6"/>
          <p:cNvSpPr txBox="true"/>
          <p:nvPr/>
        </p:nvSpPr>
        <p:spPr>
          <a:xfrm rot="0">
            <a:off x="147845" y="3936888"/>
            <a:ext cx="1028513" cy="404119"/>
          </a:xfrm>
          <a:prstGeom prst="rect">
            <a:avLst/>
          </a:prstGeom>
        </p:spPr>
        <p:txBody>
          <a:bodyPr anchor="t" rtlCol="false" tIns="0" lIns="0" bIns="0" rIns="0">
            <a:spAutoFit/>
          </a:bodyPr>
          <a:lstStyle/>
          <a:p>
            <a:pPr algn="ctr">
              <a:lnSpc>
                <a:spcPts val="2785"/>
              </a:lnSpc>
            </a:pPr>
            <a:r>
              <a:rPr lang="en-US" b="true" sz="2785" spc="-158">
                <a:solidFill>
                  <a:srgbClr val="F1F1F8"/>
                </a:solidFill>
                <a:latin typeface="Telegraf Bold"/>
                <a:ea typeface="Telegraf Bold"/>
                <a:cs typeface="Telegraf Bold"/>
                <a:sym typeface="Telegraf Bold"/>
              </a:rPr>
              <a:t>01</a:t>
            </a:r>
          </a:p>
        </p:txBody>
      </p:sp>
      <p:sp>
        <p:nvSpPr>
          <p:cNvPr name="TextBox 7" id="7"/>
          <p:cNvSpPr txBox="true"/>
          <p:nvPr/>
        </p:nvSpPr>
        <p:spPr>
          <a:xfrm rot="0">
            <a:off x="163838" y="6235041"/>
            <a:ext cx="1028513" cy="404119"/>
          </a:xfrm>
          <a:prstGeom prst="rect">
            <a:avLst/>
          </a:prstGeom>
        </p:spPr>
        <p:txBody>
          <a:bodyPr anchor="t" rtlCol="false" tIns="0" lIns="0" bIns="0" rIns="0">
            <a:spAutoFit/>
          </a:bodyPr>
          <a:lstStyle/>
          <a:p>
            <a:pPr algn="ctr">
              <a:lnSpc>
                <a:spcPts val="2785"/>
              </a:lnSpc>
            </a:pPr>
            <a:r>
              <a:rPr lang="en-US" b="true" sz="2785" spc="-158">
                <a:solidFill>
                  <a:srgbClr val="F1F1F8"/>
                </a:solidFill>
                <a:latin typeface="Telegraf Bold"/>
                <a:ea typeface="Telegraf Bold"/>
                <a:cs typeface="Telegraf Bold"/>
                <a:sym typeface="Telegraf Bold"/>
              </a:rPr>
              <a:t>02</a:t>
            </a:r>
          </a:p>
        </p:txBody>
      </p:sp>
      <p:sp>
        <p:nvSpPr>
          <p:cNvPr name="TextBox 8" id="8"/>
          <p:cNvSpPr txBox="true"/>
          <p:nvPr/>
        </p:nvSpPr>
        <p:spPr>
          <a:xfrm rot="0">
            <a:off x="163838" y="8692680"/>
            <a:ext cx="1028513" cy="404119"/>
          </a:xfrm>
          <a:prstGeom prst="rect">
            <a:avLst/>
          </a:prstGeom>
        </p:spPr>
        <p:txBody>
          <a:bodyPr anchor="t" rtlCol="false" tIns="0" lIns="0" bIns="0" rIns="0">
            <a:spAutoFit/>
          </a:bodyPr>
          <a:lstStyle/>
          <a:p>
            <a:pPr algn="ctr">
              <a:lnSpc>
                <a:spcPts val="2785"/>
              </a:lnSpc>
            </a:pPr>
            <a:r>
              <a:rPr lang="en-US" b="true" sz="2785" spc="-158">
                <a:solidFill>
                  <a:srgbClr val="F1F1F8"/>
                </a:solidFill>
                <a:latin typeface="Telegraf Bold"/>
                <a:ea typeface="Telegraf Bold"/>
                <a:cs typeface="Telegraf Bold"/>
                <a:sym typeface="Telegraf Bold"/>
              </a:rPr>
              <a:t>03</a:t>
            </a:r>
          </a:p>
        </p:txBody>
      </p:sp>
      <p:sp>
        <p:nvSpPr>
          <p:cNvPr name="Freeform 9" id="9"/>
          <p:cNvSpPr/>
          <p:nvPr/>
        </p:nvSpPr>
        <p:spPr>
          <a:xfrm flipH="false" flipV="false" rot="0">
            <a:off x="5952090" y="723433"/>
            <a:ext cx="609770" cy="610533"/>
          </a:xfrm>
          <a:custGeom>
            <a:avLst/>
            <a:gdLst/>
            <a:ahLst/>
            <a:cxnLst/>
            <a:rect r="r" b="b" t="t" l="l"/>
            <a:pathLst>
              <a:path h="610533" w="609770">
                <a:moveTo>
                  <a:pt x="0" y="0"/>
                </a:moveTo>
                <a:lnTo>
                  <a:pt x="609770" y="0"/>
                </a:lnTo>
                <a:lnTo>
                  <a:pt x="609770" y="610534"/>
                </a:lnTo>
                <a:lnTo>
                  <a:pt x="0" y="6105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297286" y="6026459"/>
            <a:ext cx="2741335" cy="830806"/>
          </a:xfrm>
          <a:prstGeom prst="rect">
            <a:avLst/>
          </a:prstGeom>
        </p:spPr>
        <p:txBody>
          <a:bodyPr anchor="t" rtlCol="false" tIns="0" lIns="0" bIns="0" rIns="0">
            <a:spAutoFit/>
          </a:bodyPr>
          <a:lstStyle/>
          <a:p>
            <a:pPr algn="l">
              <a:lnSpc>
                <a:spcPts val="3083"/>
              </a:lnSpc>
            </a:pPr>
            <a:r>
              <a:rPr lang="en-US" sz="3083" spc="-107" b="true">
                <a:solidFill>
                  <a:srgbClr val="222222"/>
                </a:solidFill>
                <a:latin typeface="Telegraf Bold"/>
                <a:ea typeface="Telegraf Bold"/>
                <a:cs typeface="Telegraf Bold"/>
                <a:sym typeface="Telegraf Bold"/>
              </a:rPr>
              <a:t>Application Logic Layer</a:t>
            </a:r>
          </a:p>
        </p:txBody>
      </p:sp>
      <p:sp>
        <p:nvSpPr>
          <p:cNvPr name="TextBox 11" id="11"/>
          <p:cNvSpPr txBox="true"/>
          <p:nvPr/>
        </p:nvSpPr>
        <p:spPr>
          <a:xfrm rot="0">
            <a:off x="1297286" y="2076090"/>
            <a:ext cx="1566881" cy="401769"/>
          </a:xfrm>
          <a:prstGeom prst="rect">
            <a:avLst/>
          </a:prstGeom>
        </p:spPr>
        <p:txBody>
          <a:bodyPr anchor="t" rtlCol="false" tIns="0" lIns="0" bIns="0" rIns="0">
            <a:spAutoFit/>
          </a:bodyPr>
          <a:lstStyle/>
          <a:p>
            <a:pPr algn="ctr">
              <a:lnSpc>
                <a:spcPts val="2781"/>
              </a:lnSpc>
            </a:pPr>
            <a:r>
              <a:rPr lang="en-US" b="true" sz="2781" spc="-97">
                <a:solidFill>
                  <a:srgbClr val="F6F4F1"/>
                </a:solidFill>
                <a:latin typeface="Telegraf Bold"/>
                <a:ea typeface="Telegraf Bold"/>
                <a:cs typeface="Telegraf Bold"/>
                <a:sym typeface="Telegraf Bold"/>
              </a:rPr>
              <a:t>layer</a:t>
            </a:r>
          </a:p>
        </p:txBody>
      </p:sp>
      <p:sp>
        <p:nvSpPr>
          <p:cNvPr name="TextBox 12" id="12"/>
          <p:cNvSpPr txBox="true"/>
          <p:nvPr/>
        </p:nvSpPr>
        <p:spPr>
          <a:xfrm rot="0">
            <a:off x="5041545" y="2076090"/>
            <a:ext cx="2114435" cy="401769"/>
          </a:xfrm>
          <a:prstGeom prst="rect">
            <a:avLst/>
          </a:prstGeom>
        </p:spPr>
        <p:txBody>
          <a:bodyPr anchor="t" rtlCol="false" tIns="0" lIns="0" bIns="0" rIns="0">
            <a:spAutoFit/>
          </a:bodyPr>
          <a:lstStyle/>
          <a:p>
            <a:pPr algn="ctr">
              <a:lnSpc>
                <a:spcPts val="2781"/>
              </a:lnSpc>
            </a:pPr>
            <a:r>
              <a:rPr lang="en-US" b="true" sz="2781" spc="-97">
                <a:solidFill>
                  <a:srgbClr val="F6F4F1"/>
                </a:solidFill>
                <a:latin typeface="Telegraf Bold"/>
                <a:ea typeface="Telegraf Bold"/>
                <a:cs typeface="Telegraf Bold"/>
                <a:sym typeface="Telegraf Bold"/>
              </a:rPr>
              <a:t>technology</a:t>
            </a:r>
          </a:p>
        </p:txBody>
      </p:sp>
      <p:sp>
        <p:nvSpPr>
          <p:cNvPr name="TextBox 13" id="13"/>
          <p:cNvSpPr txBox="true"/>
          <p:nvPr/>
        </p:nvSpPr>
        <p:spPr>
          <a:xfrm rot="0">
            <a:off x="9769367" y="2076090"/>
            <a:ext cx="2631217" cy="401769"/>
          </a:xfrm>
          <a:prstGeom prst="rect">
            <a:avLst/>
          </a:prstGeom>
        </p:spPr>
        <p:txBody>
          <a:bodyPr anchor="t" rtlCol="false" tIns="0" lIns="0" bIns="0" rIns="0">
            <a:spAutoFit/>
          </a:bodyPr>
          <a:lstStyle/>
          <a:p>
            <a:pPr algn="ctr">
              <a:lnSpc>
                <a:spcPts val="2781"/>
              </a:lnSpc>
            </a:pPr>
            <a:r>
              <a:rPr lang="en-US" b="true" sz="2781" spc="-97">
                <a:solidFill>
                  <a:srgbClr val="F6F4F1"/>
                </a:solidFill>
                <a:latin typeface="Telegraf Bold"/>
                <a:ea typeface="Telegraf Bold"/>
                <a:cs typeface="Telegraf Bold"/>
                <a:sym typeface="Telegraf Bold"/>
              </a:rPr>
              <a:t>functionality</a:t>
            </a:r>
          </a:p>
        </p:txBody>
      </p:sp>
      <p:sp>
        <p:nvSpPr>
          <p:cNvPr name="TextBox 14" id="14"/>
          <p:cNvSpPr txBox="true"/>
          <p:nvPr/>
        </p:nvSpPr>
        <p:spPr>
          <a:xfrm rot="0">
            <a:off x="14471060" y="2076090"/>
            <a:ext cx="2114435" cy="401769"/>
          </a:xfrm>
          <a:prstGeom prst="rect">
            <a:avLst/>
          </a:prstGeom>
        </p:spPr>
        <p:txBody>
          <a:bodyPr anchor="t" rtlCol="false" tIns="0" lIns="0" bIns="0" rIns="0">
            <a:spAutoFit/>
          </a:bodyPr>
          <a:lstStyle/>
          <a:p>
            <a:pPr algn="ctr">
              <a:lnSpc>
                <a:spcPts val="2781"/>
              </a:lnSpc>
            </a:pPr>
            <a:r>
              <a:rPr lang="en-US" b="true" sz="2781" spc="-97">
                <a:solidFill>
                  <a:srgbClr val="F6F4F1"/>
                </a:solidFill>
                <a:latin typeface="Telegraf Bold"/>
                <a:ea typeface="Telegraf Bold"/>
                <a:cs typeface="Telegraf Bold"/>
                <a:sym typeface="Telegraf Bold"/>
              </a:rPr>
              <a:t>features</a:t>
            </a:r>
          </a:p>
        </p:txBody>
      </p:sp>
    </p:spTree>
  </p:cSld>
  <p:clrMapOvr>
    <a:masterClrMapping/>
  </p:clrMapOvr>
  <p:transition spd="slow">
    <p:push dir="u"/>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sp>
        <p:nvSpPr>
          <p:cNvPr name="TextBox 2" id="2"/>
          <p:cNvSpPr txBox="true"/>
          <p:nvPr/>
        </p:nvSpPr>
        <p:spPr>
          <a:xfrm rot="0">
            <a:off x="760350" y="8150901"/>
            <a:ext cx="8580718" cy="1954530"/>
          </a:xfrm>
          <a:prstGeom prst="rect">
            <a:avLst/>
          </a:prstGeom>
        </p:spPr>
        <p:txBody>
          <a:bodyPr anchor="t" rtlCol="false" tIns="0" lIns="0" bIns="0" rIns="0">
            <a:spAutoFit/>
          </a:bodyPr>
          <a:lstStyle/>
          <a:p>
            <a:pPr algn="l">
              <a:lnSpc>
                <a:spcPts val="7200"/>
              </a:lnSpc>
            </a:pPr>
            <a:r>
              <a:rPr lang="en-US" sz="7200" spc="-410" b="true">
                <a:solidFill>
                  <a:srgbClr val="F6F4F1"/>
                </a:solidFill>
                <a:latin typeface="Telegraf Bold"/>
                <a:ea typeface="Telegraf Bold"/>
                <a:cs typeface="Telegraf Bold"/>
                <a:sym typeface="Telegraf Bold"/>
              </a:rPr>
              <a:t>AI-Powered Features</a:t>
            </a:r>
          </a:p>
        </p:txBody>
      </p:sp>
      <p:sp>
        <p:nvSpPr>
          <p:cNvPr name="TextBox 3" id="3"/>
          <p:cNvSpPr txBox="true"/>
          <p:nvPr/>
        </p:nvSpPr>
        <p:spPr>
          <a:xfrm rot="0">
            <a:off x="293875" y="1824869"/>
            <a:ext cx="9056718" cy="3382098"/>
          </a:xfrm>
          <a:prstGeom prst="rect">
            <a:avLst/>
          </a:prstGeom>
        </p:spPr>
        <p:txBody>
          <a:bodyPr anchor="t" rtlCol="false" tIns="0" lIns="0" bIns="0" rIns="0">
            <a:spAutoFit/>
          </a:bodyPr>
          <a:lstStyle/>
          <a:p>
            <a:pPr algn="l" marL="597097" indent="-298549" lvl="1">
              <a:lnSpc>
                <a:spcPts val="3871"/>
              </a:lnSpc>
              <a:buFont typeface="Arial"/>
              <a:buChar char="•"/>
            </a:pPr>
            <a:r>
              <a:rPr lang="en-US" sz="2765" spc="-96">
                <a:solidFill>
                  <a:srgbClr val="F6F4F1"/>
                </a:solidFill>
                <a:latin typeface="Telegraf"/>
                <a:ea typeface="Telegraf"/>
                <a:cs typeface="Telegraf"/>
                <a:sym typeface="Telegraf"/>
              </a:rPr>
              <a:t>Converts lengthy text into concise summaries, highlighting key points.</a:t>
            </a:r>
          </a:p>
          <a:p>
            <a:pPr algn="l">
              <a:lnSpc>
                <a:spcPts val="3871"/>
              </a:lnSpc>
            </a:pPr>
          </a:p>
          <a:p>
            <a:pPr algn="l" marL="597097" indent="-298549" lvl="1">
              <a:lnSpc>
                <a:spcPts val="3871"/>
              </a:lnSpc>
              <a:buFont typeface="Arial"/>
              <a:buChar char="•"/>
            </a:pPr>
            <a:r>
              <a:rPr lang="en-US" sz="2765" spc="-96">
                <a:solidFill>
                  <a:srgbClr val="F6F4F1"/>
                </a:solidFill>
                <a:latin typeface="Telegraf"/>
                <a:ea typeface="Telegraf"/>
                <a:cs typeface="Telegraf"/>
                <a:sym typeface="Telegraf"/>
              </a:rPr>
              <a:t>Supports both extractive (pulling key phrases) and abstractive (paraphrasing content) summarization techniques.</a:t>
            </a:r>
          </a:p>
          <a:p>
            <a:pPr algn="l">
              <a:lnSpc>
                <a:spcPts val="3871"/>
              </a:lnSpc>
            </a:pPr>
          </a:p>
        </p:txBody>
      </p:sp>
      <p:sp>
        <p:nvSpPr>
          <p:cNvPr name="TextBox 4" id="4"/>
          <p:cNvSpPr txBox="true"/>
          <p:nvPr/>
        </p:nvSpPr>
        <p:spPr>
          <a:xfrm rot="0">
            <a:off x="9095310" y="1834203"/>
            <a:ext cx="9427496" cy="5258512"/>
          </a:xfrm>
          <a:prstGeom prst="rect">
            <a:avLst/>
          </a:prstGeom>
        </p:spPr>
        <p:txBody>
          <a:bodyPr anchor="t" rtlCol="false" tIns="0" lIns="0" bIns="0" rIns="0">
            <a:spAutoFit/>
          </a:bodyPr>
          <a:lstStyle/>
          <a:p>
            <a:pPr algn="l" marL="533152" indent="-266576" lvl="1">
              <a:lnSpc>
                <a:spcPts val="3457"/>
              </a:lnSpc>
              <a:buFont typeface="Arial"/>
              <a:buChar char="•"/>
            </a:pPr>
            <a:r>
              <a:rPr lang="en-US" sz="2469" spc="-86">
                <a:solidFill>
                  <a:srgbClr val="F6F4F1"/>
                </a:solidFill>
                <a:latin typeface="Telegraf"/>
                <a:ea typeface="Telegraf"/>
                <a:cs typeface="Telegraf"/>
                <a:sym typeface="Telegraf"/>
              </a:rPr>
              <a:t>Automatically assigns relevant tags to notes based on their content.</a:t>
            </a:r>
          </a:p>
          <a:p>
            <a:pPr algn="l">
              <a:lnSpc>
                <a:spcPts val="3457"/>
              </a:lnSpc>
            </a:pPr>
          </a:p>
          <a:p>
            <a:pPr algn="l" marL="533152" indent="-266576" lvl="1">
              <a:lnSpc>
                <a:spcPts val="3457"/>
              </a:lnSpc>
              <a:buFont typeface="Arial"/>
              <a:buChar char="•"/>
            </a:pPr>
            <a:r>
              <a:rPr lang="en-US" sz="2469" spc="-86">
                <a:solidFill>
                  <a:srgbClr val="F6F4F1"/>
                </a:solidFill>
                <a:latin typeface="Telegraf"/>
                <a:ea typeface="Telegraf"/>
                <a:cs typeface="Telegraf"/>
                <a:sym typeface="Telegraf"/>
              </a:rPr>
              <a:t>Groups related notes for easier navigation and retrieval.</a:t>
            </a:r>
          </a:p>
          <a:p>
            <a:pPr algn="l">
              <a:lnSpc>
                <a:spcPts val="3457"/>
              </a:lnSpc>
            </a:pPr>
          </a:p>
          <a:p>
            <a:pPr algn="l">
              <a:lnSpc>
                <a:spcPts val="3457"/>
              </a:lnSpc>
            </a:pPr>
          </a:p>
          <a:p>
            <a:pPr algn="l">
              <a:lnSpc>
                <a:spcPts val="3457"/>
              </a:lnSpc>
            </a:pPr>
          </a:p>
          <a:p>
            <a:pPr algn="l">
              <a:lnSpc>
                <a:spcPts val="3457"/>
              </a:lnSpc>
            </a:pPr>
            <a:r>
              <a:rPr lang="en-US" sz="2469" spc="-86">
                <a:solidFill>
                  <a:srgbClr val="F6F4F1"/>
                </a:solidFill>
                <a:latin typeface="Telegraf"/>
                <a:ea typeface="Telegraf"/>
                <a:cs typeface="Telegraf"/>
                <a:sym typeface="Telegraf"/>
              </a:rPr>
              <a:t>         A React app sends note content to a backend API, which uses OpenAI's GPT API to analyze and generate relevant tags or group related notes, then displays the results in the app.</a:t>
            </a:r>
          </a:p>
          <a:p>
            <a:pPr algn="l">
              <a:lnSpc>
                <a:spcPts val="3457"/>
              </a:lnSpc>
            </a:pPr>
          </a:p>
          <a:p>
            <a:pPr algn="l">
              <a:lnSpc>
                <a:spcPts val="3457"/>
              </a:lnSpc>
            </a:pPr>
          </a:p>
        </p:txBody>
      </p:sp>
      <p:sp>
        <p:nvSpPr>
          <p:cNvPr name="Freeform 5" id="5"/>
          <p:cNvSpPr/>
          <p:nvPr/>
        </p:nvSpPr>
        <p:spPr>
          <a:xfrm flipH="false" flipV="false" rot="-5400000">
            <a:off x="5051163" y="9143344"/>
            <a:ext cx="725354" cy="726262"/>
          </a:xfrm>
          <a:custGeom>
            <a:avLst/>
            <a:gdLst/>
            <a:ahLst/>
            <a:cxnLst/>
            <a:rect r="r" b="b" t="t" l="l"/>
            <a:pathLst>
              <a:path h="726262" w="725354">
                <a:moveTo>
                  <a:pt x="0" y="0"/>
                </a:moveTo>
                <a:lnTo>
                  <a:pt x="725354" y="0"/>
                </a:lnTo>
                <a:lnTo>
                  <a:pt x="725354" y="726263"/>
                </a:lnTo>
                <a:lnTo>
                  <a:pt x="0" y="72626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1131897"/>
            <a:ext cx="4748271" cy="404421"/>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Automated Summarization</a:t>
            </a:r>
          </a:p>
        </p:txBody>
      </p:sp>
      <p:sp>
        <p:nvSpPr>
          <p:cNvPr name="TextBox 7" id="7"/>
          <p:cNvSpPr txBox="true"/>
          <p:nvPr/>
        </p:nvSpPr>
        <p:spPr>
          <a:xfrm rot="0">
            <a:off x="9144000" y="1129542"/>
            <a:ext cx="7994021"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Intelligent Tagging and Categorization</a:t>
            </a:r>
          </a:p>
        </p:txBody>
      </p:sp>
      <p:sp>
        <p:nvSpPr>
          <p:cNvPr name="TextBox 8" id="8"/>
          <p:cNvSpPr txBox="true"/>
          <p:nvPr/>
        </p:nvSpPr>
        <p:spPr>
          <a:xfrm rot="0">
            <a:off x="9095310" y="6899992"/>
            <a:ext cx="4748271"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Contextual Q&amp;A</a:t>
            </a:r>
          </a:p>
        </p:txBody>
      </p:sp>
      <p:sp>
        <p:nvSpPr>
          <p:cNvPr name="TextBox 9" id="9"/>
          <p:cNvSpPr txBox="true"/>
          <p:nvPr/>
        </p:nvSpPr>
        <p:spPr>
          <a:xfrm rot="0">
            <a:off x="9535715" y="7402818"/>
            <a:ext cx="8888838" cy="2386459"/>
          </a:xfrm>
          <a:prstGeom prst="rect">
            <a:avLst/>
          </a:prstGeom>
        </p:spPr>
        <p:txBody>
          <a:bodyPr anchor="t" rtlCol="false" tIns="0" lIns="0" bIns="0" rIns="0">
            <a:spAutoFit/>
          </a:bodyPr>
          <a:lstStyle/>
          <a:p>
            <a:pPr algn="l" marL="586029" indent="-293014" lvl="1">
              <a:lnSpc>
                <a:spcPts val="3800"/>
              </a:lnSpc>
              <a:buFont typeface="Arial"/>
              <a:buChar char="•"/>
            </a:pPr>
            <a:r>
              <a:rPr lang="en-US" sz="2714" spc="-95">
                <a:solidFill>
                  <a:srgbClr val="F6F4F1"/>
                </a:solidFill>
                <a:latin typeface="Telegraf"/>
                <a:ea typeface="Telegraf"/>
                <a:cs typeface="Telegraf"/>
                <a:sym typeface="Telegraf"/>
              </a:rPr>
              <a:t>Allows users to ask questions about their notes or uploaded documents.</a:t>
            </a:r>
          </a:p>
          <a:p>
            <a:pPr algn="l">
              <a:lnSpc>
                <a:spcPts val="3800"/>
              </a:lnSpc>
            </a:pPr>
          </a:p>
          <a:p>
            <a:pPr algn="l" marL="586029" indent="-293014" lvl="1">
              <a:lnSpc>
                <a:spcPts val="3800"/>
              </a:lnSpc>
              <a:buFont typeface="Arial"/>
              <a:buChar char="•"/>
            </a:pPr>
            <a:r>
              <a:rPr lang="en-US" sz="2714" spc="-95">
                <a:solidFill>
                  <a:srgbClr val="F6F4F1"/>
                </a:solidFill>
                <a:latin typeface="Telegraf"/>
                <a:ea typeface="Telegraf"/>
                <a:cs typeface="Telegraf"/>
                <a:sym typeface="Telegraf"/>
              </a:rPr>
              <a:t>Provides precise, context-aware answers using NLP models.</a:t>
            </a:r>
          </a:p>
        </p:txBody>
      </p:sp>
      <p:sp>
        <p:nvSpPr>
          <p:cNvPr name="TextBox 10" id="10"/>
          <p:cNvSpPr txBox="true"/>
          <p:nvPr/>
        </p:nvSpPr>
        <p:spPr>
          <a:xfrm rot="0">
            <a:off x="293875" y="4787265"/>
            <a:ext cx="6235218" cy="356235"/>
          </a:xfrm>
          <a:prstGeom prst="rect">
            <a:avLst/>
          </a:prstGeom>
        </p:spPr>
        <p:txBody>
          <a:bodyPr anchor="t" rtlCol="false" tIns="0" lIns="0" bIns="0" rIns="0">
            <a:spAutoFit/>
          </a:bodyPr>
          <a:lstStyle/>
          <a:p>
            <a:pPr algn="ctr">
              <a:lnSpc>
                <a:spcPts val="2400"/>
              </a:lnSpc>
            </a:pPr>
            <a:r>
              <a:rPr lang="en-US" b="true" sz="2400" spc="-84">
                <a:solidFill>
                  <a:srgbClr val="BA3A2C"/>
                </a:solidFill>
                <a:latin typeface="Telegraf Bold"/>
                <a:ea typeface="Telegraf Bold"/>
                <a:cs typeface="Telegraf Bold"/>
                <a:sym typeface="Telegraf Bold"/>
              </a:rPr>
              <a:t>How It Works</a:t>
            </a:r>
          </a:p>
        </p:txBody>
      </p:sp>
      <p:sp>
        <p:nvSpPr>
          <p:cNvPr name="TextBox 11" id="11"/>
          <p:cNvSpPr txBox="true"/>
          <p:nvPr/>
        </p:nvSpPr>
        <p:spPr>
          <a:xfrm rot="0">
            <a:off x="760350" y="5153025"/>
            <a:ext cx="6880617" cy="3308186"/>
          </a:xfrm>
          <a:prstGeom prst="rect">
            <a:avLst/>
          </a:prstGeom>
        </p:spPr>
        <p:txBody>
          <a:bodyPr anchor="t" rtlCol="false" tIns="0" lIns="0" bIns="0" rIns="0">
            <a:spAutoFit/>
          </a:bodyPr>
          <a:lstStyle/>
          <a:p>
            <a:pPr algn="l">
              <a:lnSpc>
                <a:spcPts val="1846"/>
              </a:lnSpc>
              <a:spcBef>
                <a:spcPct val="0"/>
              </a:spcBef>
            </a:pPr>
            <a:r>
              <a:rPr lang="en-US" b="true" sz="1846" spc="-64" u="sng">
                <a:solidFill>
                  <a:srgbClr val="FFFFFF"/>
                </a:solidFill>
                <a:latin typeface="Telegraf Bold"/>
                <a:ea typeface="Telegraf Bold"/>
                <a:cs typeface="Telegraf Bold"/>
                <a:sym typeface="Telegraf Bold"/>
              </a:rPr>
              <a:t>Prepare Input Data</a:t>
            </a:r>
          </a:p>
          <a:p>
            <a:pPr algn="l">
              <a:lnSpc>
                <a:spcPts val="1846"/>
              </a:lnSpc>
              <a:spcBef>
                <a:spcPct val="0"/>
              </a:spcBef>
            </a:pPr>
          </a:p>
          <a:p>
            <a:pPr algn="l" marL="398597" indent="-199299" lvl="1">
              <a:lnSpc>
                <a:spcPts val="1846"/>
              </a:lnSpc>
              <a:buFont typeface="Arial"/>
              <a:buChar char="•"/>
            </a:pPr>
            <a:r>
              <a:rPr lang="en-US" sz="1846" spc="-64">
                <a:solidFill>
                  <a:srgbClr val="FFFFFF"/>
                </a:solidFill>
                <a:latin typeface="Telegraf"/>
                <a:ea typeface="Telegraf"/>
                <a:cs typeface="Telegraf"/>
                <a:sym typeface="Telegraf"/>
              </a:rPr>
              <a:t>Allow users to input or upload lengthy text that needs summarization.</a:t>
            </a:r>
          </a:p>
          <a:p>
            <a:pPr algn="l">
              <a:lnSpc>
                <a:spcPts val="1846"/>
              </a:lnSpc>
            </a:pPr>
          </a:p>
          <a:p>
            <a:pPr algn="l">
              <a:lnSpc>
                <a:spcPts val="1846"/>
              </a:lnSpc>
            </a:pPr>
            <a:r>
              <a:rPr lang="en-US" b="true" sz="1846" spc="-64" u="sng">
                <a:solidFill>
                  <a:srgbClr val="FFFFFF"/>
                </a:solidFill>
                <a:latin typeface="Telegraf Bold"/>
                <a:ea typeface="Telegraf Bold"/>
                <a:cs typeface="Telegraf Bold"/>
                <a:sym typeface="Telegraf Bold"/>
              </a:rPr>
              <a:t>Send Request to GPT API</a:t>
            </a:r>
          </a:p>
          <a:p>
            <a:pPr algn="l">
              <a:lnSpc>
                <a:spcPts val="1846"/>
              </a:lnSpc>
            </a:pPr>
          </a:p>
          <a:p>
            <a:pPr algn="l" marL="398597" indent="-199299" lvl="1">
              <a:lnSpc>
                <a:spcPts val="1846"/>
              </a:lnSpc>
              <a:buFont typeface="Arial"/>
              <a:buChar char="•"/>
            </a:pPr>
            <a:r>
              <a:rPr lang="en-US" sz="1846" spc="-64">
                <a:solidFill>
                  <a:srgbClr val="FFFFFF"/>
                </a:solidFill>
                <a:latin typeface="Telegraf"/>
                <a:ea typeface="Telegraf"/>
                <a:cs typeface="Telegraf"/>
                <a:sym typeface="Telegraf"/>
              </a:rPr>
              <a:t>Use the OpenAI GPT API to generate abstractive summaries</a:t>
            </a:r>
          </a:p>
          <a:p>
            <a:pPr algn="l">
              <a:lnSpc>
                <a:spcPts val="1846"/>
              </a:lnSpc>
            </a:pPr>
          </a:p>
          <a:p>
            <a:pPr algn="l">
              <a:lnSpc>
                <a:spcPts val="1846"/>
              </a:lnSpc>
            </a:pPr>
            <a:r>
              <a:rPr lang="en-US" b="true" sz="1846" spc="-64" u="sng">
                <a:solidFill>
                  <a:srgbClr val="FFFFFF"/>
                </a:solidFill>
                <a:latin typeface="Telegraf Bold"/>
                <a:ea typeface="Telegraf Bold"/>
                <a:cs typeface="Telegraf Bold"/>
                <a:sym typeface="Telegraf Bold"/>
              </a:rPr>
              <a:t>Display the Summary</a:t>
            </a:r>
          </a:p>
          <a:p>
            <a:pPr algn="l">
              <a:lnSpc>
                <a:spcPts val="1846"/>
              </a:lnSpc>
            </a:pPr>
          </a:p>
          <a:p>
            <a:pPr algn="l" marL="398597" indent="-199299" lvl="1">
              <a:lnSpc>
                <a:spcPts val="1846"/>
              </a:lnSpc>
              <a:buFont typeface="Arial"/>
              <a:buChar char="•"/>
            </a:pPr>
            <a:r>
              <a:rPr lang="en-US" sz="1846" spc="-64">
                <a:solidFill>
                  <a:srgbClr val="FFFFFF"/>
                </a:solidFill>
                <a:latin typeface="Telegraf"/>
                <a:ea typeface="Telegraf"/>
                <a:cs typeface="Telegraf"/>
                <a:sym typeface="Telegraf"/>
              </a:rPr>
              <a:t>Show the generated summary in a user-friendly interface with options to save, edit, or copy it.</a:t>
            </a:r>
          </a:p>
          <a:p>
            <a:pPr algn="l">
              <a:lnSpc>
                <a:spcPts val="1846"/>
              </a:lnSpc>
            </a:pPr>
          </a:p>
        </p:txBody>
      </p:sp>
      <p:sp>
        <p:nvSpPr>
          <p:cNvPr name="TextBox 12" id="12"/>
          <p:cNvSpPr txBox="true"/>
          <p:nvPr/>
        </p:nvSpPr>
        <p:spPr>
          <a:xfrm rot="0">
            <a:off x="7640968" y="4473979"/>
            <a:ext cx="6235218" cy="356235"/>
          </a:xfrm>
          <a:prstGeom prst="rect">
            <a:avLst/>
          </a:prstGeom>
        </p:spPr>
        <p:txBody>
          <a:bodyPr anchor="t" rtlCol="false" tIns="0" lIns="0" bIns="0" rIns="0">
            <a:spAutoFit/>
          </a:bodyPr>
          <a:lstStyle/>
          <a:p>
            <a:pPr algn="ctr">
              <a:lnSpc>
                <a:spcPts val="2400"/>
              </a:lnSpc>
            </a:pPr>
            <a:r>
              <a:rPr lang="en-US" b="true" sz="2400" spc="-84">
                <a:solidFill>
                  <a:srgbClr val="BA3A2C"/>
                </a:solidFill>
                <a:latin typeface="Telegraf Bold"/>
                <a:ea typeface="Telegraf Bold"/>
                <a:cs typeface="Telegraf Bold"/>
                <a:sym typeface="Telegraf Bold"/>
              </a:rPr>
              <a:t>How It Works</a:t>
            </a:r>
          </a:p>
        </p:txBody>
      </p:sp>
    </p:spTree>
  </p:cSld>
  <p:clrMapOvr>
    <a:masterClrMapping/>
  </p:clrMapOvr>
  <p:transition spd="slow">
    <p:push dir="u"/>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TextBox 2" id="2"/>
          <p:cNvSpPr txBox="true"/>
          <p:nvPr/>
        </p:nvSpPr>
        <p:spPr>
          <a:xfrm rot="0">
            <a:off x="424110" y="763233"/>
            <a:ext cx="7120263" cy="2472578"/>
          </a:xfrm>
          <a:prstGeom prst="rect">
            <a:avLst/>
          </a:prstGeom>
        </p:spPr>
        <p:txBody>
          <a:bodyPr anchor="t" rtlCol="false" tIns="0" lIns="0" bIns="0" rIns="0">
            <a:spAutoFit/>
          </a:bodyPr>
          <a:lstStyle/>
          <a:p>
            <a:pPr algn="l">
              <a:lnSpc>
                <a:spcPts val="6120"/>
              </a:lnSpc>
            </a:pPr>
            <a:r>
              <a:rPr lang="en-US" sz="7200" spc="-410" b="true">
                <a:solidFill>
                  <a:srgbClr val="222222"/>
                </a:solidFill>
                <a:latin typeface="Telegraf Bold"/>
                <a:ea typeface="Telegraf Bold"/>
                <a:cs typeface="Telegraf Bold"/>
                <a:sym typeface="Telegraf Bold"/>
              </a:rPr>
              <a:t>AI-Powered Features</a:t>
            </a:r>
          </a:p>
          <a:p>
            <a:pPr algn="l">
              <a:lnSpc>
                <a:spcPts val="6120"/>
              </a:lnSpc>
            </a:pPr>
          </a:p>
        </p:txBody>
      </p:sp>
      <p:sp>
        <p:nvSpPr>
          <p:cNvPr name="Freeform 3" id="3"/>
          <p:cNvSpPr/>
          <p:nvPr/>
        </p:nvSpPr>
        <p:spPr>
          <a:xfrm flipH="false" flipV="false" rot="0">
            <a:off x="4450908" y="1613349"/>
            <a:ext cx="609770" cy="610533"/>
          </a:xfrm>
          <a:custGeom>
            <a:avLst/>
            <a:gdLst/>
            <a:ahLst/>
            <a:cxnLst/>
            <a:rect r="r" b="b" t="t" l="l"/>
            <a:pathLst>
              <a:path h="610533" w="609770">
                <a:moveTo>
                  <a:pt x="0" y="0"/>
                </a:moveTo>
                <a:lnTo>
                  <a:pt x="609770" y="0"/>
                </a:lnTo>
                <a:lnTo>
                  <a:pt x="609770" y="610533"/>
                </a:lnTo>
                <a:lnTo>
                  <a:pt x="0" y="6105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1547570" y="434852"/>
            <a:ext cx="4721309" cy="356161"/>
          </a:xfrm>
          <a:prstGeom prst="rect">
            <a:avLst/>
          </a:prstGeom>
        </p:spPr>
        <p:txBody>
          <a:bodyPr anchor="t" rtlCol="false" tIns="0" lIns="0" bIns="0" rIns="0">
            <a:spAutoFit/>
          </a:bodyPr>
          <a:lstStyle/>
          <a:p>
            <a:pPr algn="ctr">
              <a:lnSpc>
                <a:spcPts val="2400"/>
              </a:lnSpc>
            </a:pPr>
            <a:r>
              <a:rPr lang="en-US" b="true" sz="2400" spc="-84">
                <a:solidFill>
                  <a:srgbClr val="F1F1F8"/>
                </a:solidFill>
                <a:latin typeface="Telegraf Bold"/>
                <a:ea typeface="Telegraf Bold"/>
                <a:cs typeface="Telegraf Bold"/>
                <a:sym typeface="Telegraf Bold"/>
              </a:rPr>
              <a:t>Optical Character Recognition</a:t>
            </a:r>
          </a:p>
        </p:txBody>
      </p:sp>
      <p:sp>
        <p:nvSpPr>
          <p:cNvPr name="TextBox 5" id="5"/>
          <p:cNvSpPr txBox="true"/>
          <p:nvPr/>
        </p:nvSpPr>
        <p:spPr>
          <a:xfrm rot="0">
            <a:off x="9528450" y="1113120"/>
            <a:ext cx="8759550" cy="1787153"/>
          </a:xfrm>
          <a:prstGeom prst="rect">
            <a:avLst/>
          </a:prstGeom>
        </p:spPr>
        <p:txBody>
          <a:bodyPr anchor="t" rtlCol="false" tIns="0" lIns="0" bIns="0" rIns="0">
            <a:spAutoFit/>
          </a:bodyPr>
          <a:lstStyle/>
          <a:p>
            <a:pPr algn="l" marL="431801" indent="-215900" lvl="1">
              <a:lnSpc>
                <a:spcPts val="2800"/>
              </a:lnSpc>
              <a:buFont typeface="Arial"/>
              <a:buChar char="•"/>
            </a:pPr>
            <a:r>
              <a:rPr lang="en-US" sz="2000" spc="-70">
                <a:solidFill>
                  <a:srgbClr val="222222"/>
                </a:solidFill>
                <a:latin typeface="Telegraf"/>
                <a:ea typeface="Telegraf"/>
                <a:cs typeface="Telegraf"/>
                <a:sym typeface="Telegraf"/>
              </a:rPr>
              <a:t>OCR (Optical Character Recognition) in NoteWiz allows users to extract text from images, scanned documents, or handwritten notes seamlessly. This feature digitizes physical content, enabling AI-powered functionalities like summarization, tagging, and Q&amp;A for a more integrated and efficient note-taking experience.</a:t>
            </a:r>
          </a:p>
        </p:txBody>
      </p:sp>
      <p:sp>
        <p:nvSpPr>
          <p:cNvPr name="TextBox 6" id="6"/>
          <p:cNvSpPr txBox="true"/>
          <p:nvPr/>
        </p:nvSpPr>
        <p:spPr>
          <a:xfrm rot="0">
            <a:off x="11275236" y="5729281"/>
            <a:ext cx="5459428" cy="356161"/>
          </a:xfrm>
          <a:prstGeom prst="rect">
            <a:avLst/>
          </a:prstGeom>
        </p:spPr>
        <p:txBody>
          <a:bodyPr anchor="t" rtlCol="false" tIns="0" lIns="0" bIns="0" rIns="0">
            <a:spAutoFit/>
          </a:bodyPr>
          <a:lstStyle/>
          <a:p>
            <a:pPr algn="ctr">
              <a:lnSpc>
                <a:spcPts val="2400"/>
              </a:lnSpc>
            </a:pPr>
            <a:r>
              <a:rPr lang="en-US" b="true" sz="2400" spc="-84">
                <a:solidFill>
                  <a:srgbClr val="F1F1F8"/>
                </a:solidFill>
                <a:latin typeface="Telegraf Bold"/>
                <a:ea typeface="Telegraf Bold"/>
                <a:cs typeface="Telegraf Bold"/>
                <a:sym typeface="Telegraf Bold"/>
              </a:rPr>
              <a:t>AI-Generated Cover Photos for Notes:</a:t>
            </a:r>
          </a:p>
        </p:txBody>
      </p:sp>
      <p:sp>
        <p:nvSpPr>
          <p:cNvPr name="TextBox 7" id="7"/>
          <p:cNvSpPr txBox="true"/>
          <p:nvPr/>
        </p:nvSpPr>
        <p:spPr>
          <a:xfrm rot="0">
            <a:off x="9528450" y="6553443"/>
            <a:ext cx="8953001" cy="3437667"/>
          </a:xfrm>
          <a:prstGeom prst="rect">
            <a:avLst/>
          </a:prstGeom>
        </p:spPr>
        <p:txBody>
          <a:bodyPr anchor="t" rtlCol="false" tIns="0" lIns="0" bIns="0" rIns="0">
            <a:spAutoFit/>
          </a:bodyPr>
          <a:lstStyle/>
          <a:p>
            <a:pPr algn="l" marL="431801" indent="-215900" lvl="1">
              <a:lnSpc>
                <a:spcPts val="1880"/>
              </a:lnSpc>
              <a:buFont typeface="Arial"/>
              <a:buChar char="•"/>
            </a:pPr>
            <a:r>
              <a:rPr lang="en-US" sz="2000" spc="-70">
                <a:solidFill>
                  <a:srgbClr val="222222"/>
                </a:solidFill>
                <a:latin typeface="Telegraf"/>
                <a:ea typeface="Telegraf"/>
                <a:cs typeface="Telegraf"/>
                <a:sym typeface="Telegraf"/>
              </a:rPr>
              <a:t>Automatically generates visually appealing cover images for each note based on its content.</a:t>
            </a:r>
          </a:p>
          <a:p>
            <a:pPr algn="l">
              <a:lnSpc>
                <a:spcPts val="1880"/>
              </a:lnSpc>
            </a:pPr>
          </a:p>
          <a:p>
            <a:pPr algn="l" marL="431801" indent="-215900" lvl="1">
              <a:lnSpc>
                <a:spcPts val="1880"/>
              </a:lnSpc>
              <a:buFont typeface="Arial"/>
              <a:buChar char="•"/>
            </a:pPr>
            <a:r>
              <a:rPr lang="en-US" sz="2000" spc="-70">
                <a:solidFill>
                  <a:srgbClr val="222222"/>
                </a:solidFill>
                <a:latin typeface="Telegraf"/>
                <a:ea typeface="Telegraf"/>
                <a:cs typeface="Telegraf"/>
                <a:sym typeface="Telegraf"/>
              </a:rPr>
              <a:t>Enhances the visual organization and categorization of notes.</a:t>
            </a:r>
          </a:p>
          <a:p>
            <a:pPr algn="l">
              <a:lnSpc>
                <a:spcPts val="1880"/>
              </a:lnSpc>
            </a:pPr>
          </a:p>
          <a:p>
            <a:pPr algn="l" marL="431801" indent="-215900" lvl="1">
              <a:lnSpc>
                <a:spcPts val="1880"/>
              </a:lnSpc>
              <a:buFont typeface="Arial"/>
              <a:buChar char="•"/>
            </a:pPr>
            <a:r>
              <a:rPr lang="en-US" sz="2000" spc="-70">
                <a:solidFill>
                  <a:srgbClr val="222222"/>
                </a:solidFill>
                <a:latin typeface="Telegraf"/>
                <a:ea typeface="Telegraf"/>
                <a:cs typeface="Telegraf"/>
                <a:sym typeface="Telegraf"/>
              </a:rPr>
              <a:t>Uses image generation algorithms to create context-relevant graphics.</a:t>
            </a:r>
          </a:p>
          <a:p>
            <a:pPr algn="l">
              <a:lnSpc>
                <a:spcPts val="1880"/>
              </a:lnSpc>
            </a:pPr>
          </a:p>
          <a:p>
            <a:pPr algn="l">
              <a:lnSpc>
                <a:spcPts val="1880"/>
              </a:lnSpc>
            </a:pPr>
            <a:r>
              <a:rPr lang="en-US" sz="2000" spc="-70">
                <a:solidFill>
                  <a:srgbClr val="BA3A2C"/>
                </a:solidFill>
                <a:latin typeface="Telegraf"/>
                <a:ea typeface="Telegraf"/>
                <a:cs typeface="Telegraf"/>
                <a:sym typeface="Telegraf"/>
              </a:rPr>
              <a:t>    </a:t>
            </a:r>
          </a:p>
          <a:p>
            <a:pPr algn="l">
              <a:lnSpc>
                <a:spcPts val="1880"/>
              </a:lnSpc>
            </a:pPr>
          </a:p>
          <a:p>
            <a:pPr algn="l">
              <a:lnSpc>
                <a:spcPts val="1880"/>
              </a:lnSpc>
            </a:pPr>
          </a:p>
          <a:p>
            <a:pPr algn="l" marL="431801" indent="-215900" lvl="1">
              <a:lnSpc>
                <a:spcPts val="2040"/>
              </a:lnSpc>
              <a:buFont typeface="Arial"/>
              <a:buChar char="•"/>
            </a:pPr>
            <a:r>
              <a:rPr lang="en-US" sz="2000" spc="-70">
                <a:solidFill>
                  <a:srgbClr val="222222"/>
                </a:solidFill>
                <a:latin typeface="Telegraf"/>
                <a:ea typeface="Telegraf"/>
                <a:cs typeface="Telegraf"/>
                <a:sym typeface="Telegraf"/>
              </a:rPr>
              <a:t>AI Note Covers in NoteWiz are implemented by using APIs to access AI models like OpenAI's DALL·E, generating context-relevant images based on note metadata.</a:t>
            </a:r>
          </a:p>
          <a:p>
            <a:pPr algn="l">
              <a:lnSpc>
                <a:spcPts val="1880"/>
              </a:lnSpc>
            </a:pPr>
          </a:p>
        </p:txBody>
      </p:sp>
      <p:sp>
        <p:nvSpPr>
          <p:cNvPr name="TextBox 8" id="8"/>
          <p:cNvSpPr txBox="true"/>
          <p:nvPr/>
        </p:nvSpPr>
        <p:spPr>
          <a:xfrm rot="0">
            <a:off x="12761522" y="8272276"/>
            <a:ext cx="2486857" cy="356161"/>
          </a:xfrm>
          <a:prstGeom prst="rect">
            <a:avLst/>
          </a:prstGeom>
        </p:spPr>
        <p:txBody>
          <a:bodyPr anchor="t" rtlCol="false" tIns="0" lIns="0" bIns="0" rIns="0">
            <a:spAutoFit/>
          </a:bodyPr>
          <a:lstStyle/>
          <a:p>
            <a:pPr algn="ctr">
              <a:lnSpc>
                <a:spcPts val="2400"/>
              </a:lnSpc>
            </a:pPr>
            <a:r>
              <a:rPr lang="en-US" b="true" sz="2400" spc="-84">
                <a:solidFill>
                  <a:srgbClr val="BA3A2C"/>
                </a:solidFill>
                <a:latin typeface="Telegraf Bold"/>
                <a:ea typeface="Telegraf Bold"/>
                <a:cs typeface="Telegraf Bold"/>
                <a:sym typeface="Telegraf Bold"/>
              </a:rPr>
              <a:t>How It Works</a:t>
            </a:r>
          </a:p>
        </p:txBody>
      </p:sp>
      <p:sp>
        <p:nvSpPr>
          <p:cNvPr name="TextBox 9" id="9"/>
          <p:cNvSpPr txBox="true"/>
          <p:nvPr/>
        </p:nvSpPr>
        <p:spPr>
          <a:xfrm rot="0">
            <a:off x="2184616" y="3388337"/>
            <a:ext cx="4543288" cy="356161"/>
          </a:xfrm>
          <a:prstGeom prst="rect">
            <a:avLst/>
          </a:prstGeom>
        </p:spPr>
        <p:txBody>
          <a:bodyPr anchor="t" rtlCol="false" tIns="0" lIns="0" bIns="0" rIns="0">
            <a:spAutoFit/>
          </a:bodyPr>
          <a:lstStyle/>
          <a:p>
            <a:pPr algn="ctr">
              <a:lnSpc>
                <a:spcPts val="2400"/>
              </a:lnSpc>
            </a:pPr>
            <a:r>
              <a:rPr lang="en-US" b="true" sz="2400" spc="-84">
                <a:solidFill>
                  <a:srgbClr val="F1F1F8"/>
                </a:solidFill>
                <a:latin typeface="Telegraf Bold"/>
                <a:ea typeface="Telegraf Bold"/>
                <a:cs typeface="Telegraf Bold"/>
                <a:sym typeface="Telegraf Bold"/>
              </a:rPr>
              <a:t>Predictive Task Management</a:t>
            </a:r>
          </a:p>
        </p:txBody>
      </p:sp>
      <p:sp>
        <p:nvSpPr>
          <p:cNvPr name="TextBox 10" id="10"/>
          <p:cNvSpPr txBox="true"/>
          <p:nvPr/>
        </p:nvSpPr>
        <p:spPr>
          <a:xfrm rot="0">
            <a:off x="424110" y="4033451"/>
            <a:ext cx="8111169" cy="1434802"/>
          </a:xfrm>
          <a:prstGeom prst="rect">
            <a:avLst/>
          </a:prstGeom>
        </p:spPr>
        <p:txBody>
          <a:bodyPr anchor="t" rtlCol="false" tIns="0" lIns="0" bIns="0" rIns="0">
            <a:spAutoFit/>
          </a:bodyPr>
          <a:lstStyle/>
          <a:p>
            <a:pPr algn="l" marL="431801" indent="-215900" lvl="1">
              <a:lnSpc>
                <a:spcPts val="2800"/>
              </a:lnSpc>
              <a:buFont typeface="Arial"/>
              <a:buChar char="•"/>
            </a:pPr>
            <a:r>
              <a:rPr lang="en-US" sz="2000" spc="-70">
                <a:solidFill>
                  <a:srgbClr val="222222"/>
                </a:solidFill>
                <a:latin typeface="Telegraf"/>
                <a:ea typeface="Telegraf"/>
                <a:cs typeface="Telegraf"/>
                <a:sym typeface="Telegraf"/>
              </a:rPr>
              <a:t>The Predictive Task Management feature in NoteWiz leverages GPT API to analyze user activity and provide intelligent task recommendations.</a:t>
            </a:r>
          </a:p>
          <a:p>
            <a:pPr algn="l">
              <a:lnSpc>
                <a:spcPts val="2800"/>
              </a:lnSpc>
            </a:pPr>
          </a:p>
        </p:txBody>
      </p:sp>
      <p:sp>
        <p:nvSpPr>
          <p:cNvPr name="TextBox 11" id="11"/>
          <p:cNvSpPr txBox="true"/>
          <p:nvPr/>
        </p:nvSpPr>
        <p:spPr>
          <a:xfrm rot="0">
            <a:off x="1362086" y="5620780"/>
            <a:ext cx="6235218" cy="356161"/>
          </a:xfrm>
          <a:prstGeom prst="rect">
            <a:avLst/>
          </a:prstGeom>
        </p:spPr>
        <p:txBody>
          <a:bodyPr anchor="t" rtlCol="false" tIns="0" lIns="0" bIns="0" rIns="0">
            <a:spAutoFit/>
          </a:bodyPr>
          <a:lstStyle/>
          <a:p>
            <a:pPr algn="ctr">
              <a:lnSpc>
                <a:spcPts val="2400"/>
              </a:lnSpc>
            </a:pPr>
            <a:r>
              <a:rPr lang="en-US" b="true" sz="2400" spc="-84">
                <a:solidFill>
                  <a:srgbClr val="BA3A2C"/>
                </a:solidFill>
                <a:latin typeface="Telegraf Bold"/>
                <a:ea typeface="Telegraf Bold"/>
                <a:cs typeface="Telegraf Bold"/>
                <a:sym typeface="Telegraf Bold"/>
              </a:rPr>
              <a:t>How It Works</a:t>
            </a:r>
          </a:p>
        </p:txBody>
      </p:sp>
      <p:sp>
        <p:nvSpPr>
          <p:cNvPr name="TextBox 12" id="12"/>
          <p:cNvSpPr txBox="true"/>
          <p:nvPr/>
        </p:nvSpPr>
        <p:spPr>
          <a:xfrm rot="0">
            <a:off x="414585" y="6257024"/>
            <a:ext cx="8111169" cy="2774950"/>
          </a:xfrm>
          <a:prstGeom prst="rect">
            <a:avLst/>
          </a:prstGeom>
        </p:spPr>
        <p:txBody>
          <a:bodyPr anchor="t" rtlCol="false" tIns="0" lIns="0" bIns="0" rIns="0">
            <a:spAutoFit/>
          </a:bodyPr>
          <a:lstStyle/>
          <a:p>
            <a:pPr algn="ctr">
              <a:lnSpc>
                <a:spcPts val="2000"/>
              </a:lnSpc>
              <a:spcBef>
                <a:spcPct val="0"/>
              </a:spcBef>
            </a:pPr>
            <a:r>
              <a:rPr lang="en-US" b="true" sz="2000" spc="-70" u="sng">
                <a:solidFill>
                  <a:srgbClr val="000000"/>
                </a:solidFill>
                <a:latin typeface="Telegraf Bold"/>
                <a:ea typeface="Telegraf Bold"/>
                <a:cs typeface="Telegraf Bold"/>
                <a:sym typeface="Telegraf Bold"/>
              </a:rPr>
              <a:t>1- </a:t>
            </a:r>
            <a:r>
              <a:rPr lang="en-US" b="true" sz="2000" spc="-70" u="sng">
                <a:solidFill>
                  <a:srgbClr val="000000"/>
                </a:solidFill>
                <a:latin typeface="Telegraf Bold"/>
                <a:ea typeface="Telegraf Bold"/>
                <a:cs typeface="Telegraf Bold"/>
                <a:sym typeface="Telegraf Bold"/>
              </a:rPr>
              <a:t>Data Analysis:</a:t>
            </a:r>
          </a:p>
          <a:p>
            <a:pPr algn="ctr">
              <a:lnSpc>
                <a:spcPts val="2000"/>
              </a:lnSpc>
            </a:pPr>
            <a:r>
              <a:rPr lang="en-US" sz="2000" spc="-70">
                <a:solidFill>
                  <a:srgbClr val="000000"/>
                </a:solidFill>
                <a:latin typeface="Telegraf"/>
                <a:ea typeface="Telegraf"/>
                <a:cs typeface="Telegraf"/>
                <a:sym typeface="Telegraf"/>
              </a:rPr>
              <a:t>-</a:t>
            </a:r>
            <a:r>
              <a:rPr lang="en-US" sz="2000" spc="-70">
                <a:solidFill>
                  <a:srgbClr val="000000"/>
                </a:solidFill>
                <a:latin typeface="Telegraf"/>
                <a:ea typeface="Telegraf"/>
                <a:cs typeface="Telegraf"/>
                <a:sym typeface="Telegraf"/>
              </a:rPr>
              <a:t>User notes, completed tasks, and recurring patterns are analyzed.</a:t>
            </a:r>
          </a:p>
          <a:p>
            <a:pPr algn="ctr">
              <a:lnSpc>
                <a:spcPts val="2000"/>
              </a:lnSpc>
            </a:pPr>
          </a:p>
          <a:p>
            <a:pPr algn="ctr">
              <a:lnSpc>
                <a:spcPts val="2000"/>
              </a:lnSpc>
              <a:spcBef>
                <a:spcPct val="0"/>
              </a:spcBef>
            </a:pPr>
            <a:r>
              <a:rPr lang="en-US" b="true" sz="2000" spc="-70" u="sng">
                <a:solidFill>
                  <a:srgbClr val="000000"/>
                </a:solidFill>
                <a:latin typeface="Telegraf Bold"/>
                <a:ea typeface="Telegraf Bold"/>
                <a:cs typeface="Telegraf Bold"/>
                <a:sym typeface="Telegraf Bold"/>
              </a:rPr>
              <a:t>2-GPT API Usage:</a:t>
            </a:r>
          </a:p>
          <a:p>
            <a:pPr algn="ctr">
              <a:lnSpc>
                <a:spcPts val="2000"/>
              </a:lnSpc>
            </a:pPr>
            <a:r>
              <a:rPr lang="en-US" b="true" sz="2000" spc="-70">
                <a:solidFill>
                  <a:srgbClr val="000000"/>
                </a:solidFill>
                <a:latin typeface="Telegraf Bold"/>
                <a:ea typeface="Telegraf Bold"/>
                <a:cs typeface="Telegraf Bold"/>
                <a:sym typeface="Telegraf Bold"/>
              </a:rPr>
              <a:t>-</a:t>
            </a:r>
            <a:r>
              <a:rPr lang="en-US" sz="2000" spc="-70">
                <a:solidFill>
                  <a:srgbClr val="000000"/>
                </a:solidFill>
                <a:latin typeface="Telegraf"/>
                <a:ea typeface="Telegraf"/>
                <a:cs typeface="Telegraf"/>
                <a:sym typeface="Telegraf"/>
              </a:rPr>
              <a:t>This data is sent as a prompt to the GPT API, which generates personalized task suggestions based on past activities and patterns.</a:t>
            </a:r>
          </a:p>
          <a:p>
            <a:pPr algn="ctr">
              <a:lnSpc>
                <a:spcPts val="2000"/>
              </a:lnSpc>
            </a:pPr>
          </a:p>
          <a:p>
            <a:pPr algn="ctr">
              <a:lnSpc>
                <a:spcPts val="2000"/>
              </a:lnSpc>
            </a:pPr>
            <a:r>
              <a:rPr lang="en-US" b="true" sz="2000" spc="-70" u="sng">
                <a:solidFill>
                  <a:srgbClr val="000000"/>
                </a:solidFill>
                <a:latin typeface="Telegraf Bold"/>
                <a:ea typeface="Telegraf Bold"/>
                <a:cs typeface="Telegraf Bold"/>
                <a:sym typeface="Telegraf Bold"/>
              </a:rPr>
              <a:t>3-User Interface:</a:t>
            </a:r>
          </a:p>
          <a:p>
            <a:pPr algn="ctr">
              <a:lnSpc>
                <a:spcPts val="2000"/>
              </a:lnSpc>
            </a:pPr>
            <a:r>
              <a:rPr lang="en-US" sz="2000" spc="-70">
                <a:solidFill>
                  <a:srgbClr val="000000"/>
                </a:solidFill>
                <a:latin typeface="Telegraf"/>
                <a:ea typeface="Telegraf"/>
                <a:cs typeface="Telegraf"/>
                <a:sym typeface="Telegraf"/>
              </a:rPr>
              <a:t>-</a:t>
            </a:r>
            <a:r>
              <a:rPr lang="en-US" sz="2000" spc="-70">
                <a:solidFill>
                  <a:srgbClr val="000000"/>
                </a:solidFill>
                <a:latin typeface="Telegraf"/>
                <a:ea typeface="Telegraf"/>
                <a:cs typeface="Telegraf"/>
                <a:sym typeface="Telegraf"/>
              </a:rPr>
              <a:t>Recommendations are displayed in a simple list format.</a:t>
            </a:r>
          </a:p>
          <a:p>
            <a:pPr algn="ctr">
              <a:lnSpc>
                <a:spcPts val="2000"/>
              </a:lnSpc>
            </a:pPr>
            <a:r>
              <a:rPr lang="en-US" sz="2000" spc="-70">
                <a:solidFill>
                  <a:srgbClr val="000000"/>
                </a:solidFill>
                <a:latin typeface="Telegraf"/>
                <a:ea typeface="Telegraf"/>
                <a:cs typeface="Telegraf"/>
                <a:sym typeface="Telegraf"/>
              </a:rPr>
              <a:t>-</a:t>
            </a:r>
            <a:r>
              <a:rPr lang="en-US" sz="2000" spc="-70">
                <a:solidFill>
                  <a:srgbClr val="000000"/>
                </a:solidFill>
                <a:latin typeface="Telegraf"/>
                <a:ea typeface="Telegraf"/>
                <a:cs typeface="Telegraf"/>
                <a:sym typeface="Telegraf"/>
              </a:rPr>
              <a:t>Users can accept, edit, or dismiss suggestions directly from the app.</a:t>
            </a:r>
          </a:p>
          <a:p>
            <a:pPr algn="ctr">
              <a:lnSpc>
                <a:spcPts val="2000"/>
              </a:lnSpc>
            </a:pPr>
          </a:p>
        </p:txBody>
      </p:sp>
      <p:sp>
        <p:nvSpPr>
          <p:cNvPr name="TextBox 13" id="13"/>
          <p:cNvSpPr txBox="true"/>
          <p:nvPr/>
        </p:nvSpPr>
        <p:spPr>
          <a:xfrm rot="0">
            <a:off x="9528450" y="3838277"/>
            <a:ext cx="8759550" cy="1288864"/>
          </a:xfrm>
          <a:prstGeom prst="rect">
            <a:avLst/>
          </a:prstGeom>
        </p:spPr>
        <p:txBody>
          <a:bodyPr anchor="t" rtlCol="false" tIns="0" lIns="0" bIns="0" rIns="0">
            <a:spAutoFit/>
          </a:bodyPr>
          <a:lstStyle/>
          <a:p>
            <a:pPr algn="ctr">
              <a:lnSpc>
                <a:spcPts val="2000"/>
              </a:lnSpc>
              <a:spcBef>
                <a:spcPct val="0"/>
              </a:spcBef>
            </a:pPr>
            <a:r>
              <a:rPr lang="en-US" b="true" sz="2000" spc="-70" u="sng">
                <a:solidFill>
                  <a:srgbClr val="000000"/>
                </a:solidFill>
                <a:latin typeface="Telegraf Bold"/>
                <a:ea typeface="Telegraf Bold"/>
                <a:cs typeface="Telegraf Bold"/>
                <a:sym typeface="Telegraf Bold"/>
              </a:rPr>
              <a:t>Tesseract.js</a:t>
            </a:r>
          </a:p>
          <a:p>
            <a:pPr algn="ctr">
              <a:lnSpc>
                <a:spcPts val="2000"/>
              </a:lnSpc>
            </a:pPr>
          </a:p>
          <a:p>
            <a:pPr algn="l" marL="431801" indent="-215900" lvl="1">
              <a:lnSpc>
                <a:spcPts val="2000"/>
              </a:lnSpc>
              <a:buFont typeface="Arial"/>
              <a:buChar char="•"/>
            </a:pPr>
            <a:r>
              <a:rPr lang="en-US" sz="2000" spc="-70">
                <a:solidFill>
                  <a:srgbClr val="000000"/>
                </a:solidFill>
                <a:latin typeface="Telegraf"/>
                <a:ea typeface="Telegraf"/>
                <a:cs typeface="Telegraf"/>
                <a:sym typeface="Telegraf"/>
              </a:rPr>
              <a:t>JavaScript-based OCR library.</a:t>
            </a:r>
          </a:p>
          <a:p>
            <a:pPr algn="l">
              <a:lnSpc>
                <a:spcPts val="2000"/>
              </a:lnSpc>
            </a:pPr>
          </a:p>
          <a:p>
            <a:pPr algn="l" marL="431801" indent="-215900" lvl="1">
              <a:lnSpc>
                <a:spcPts val="2000"/>
              </a:lnSpc>
              <a:buFont typeface="Arial"/>
              <a:buChar char="•"/>
            </a:pPr>
            <a:r>
              <a:rPr lang="en-US" sz="2000" spc="-70">
                <a:solidFill>
                  <a:srgbClr val="000000"/>
                </a:solidFill>
                <a:latin typeface="Telegraf"/>
                <a:ea typeface="Telegraf"/>
                <a:cs typeface="Telegraf"/>
                <a:sym typeface="Telegraf"/>
              </a:rPr>
              <a:t>Runs locally, making it a good choice for offline OCR.</a:t>
            </a:r>
          </a:p>
        </p:txBody>
      </p:sp>
      <p:sp>
        <p:nvSpPr>
          <p:cNvPr name="TextBox 14" id="14"/>
          <p:cNvSpPr txBox="true"/>
          <p:nvPr/>
        </p:nvSpPr>
        <p:spPr>
          <a:xfrm rot="0">
            <a:off x="12664796" y="3082066"/>
            <a:ext cx="2486857" cy="356161"/>
          </a:xfrm>
          <a:prstGeom prst="rect">
            <a:avLst/>
          </a:prstGeom>
        </p:spPr>
        <p:txBody>
          <a:bodyPr anchor="t" rtlCol="false" tIns="0" lIns="0" bIns="0" rIns="0">
            <a:spAutoFit/>
          </a:bodyPr>
          <a:lstStyle/>
          <a:p>
            <a:pPr algn="ctr">
              <a:lnSpc>
                <a:spcPts val="2400"/>
              </a:lnSpc>
            </a:pPr>
            <a:r>
              <a:rPr lang="en-US" b="true" sz="2400" spc="-84">
                <a:solidFill>
                  <a:srgbClr val="BA3A2C"/>
                </a:solidFill>
                <a:latin typeface="Telegraf Bold"/>
                <a:ea typeface="Telegraf Bold"/>
                <a:cs typeface="Telegraf Bold"/>
                <a:sym typeface="Telegraf Bold"/>
              </a:rPr>
              <a:t>How It Works</a:t>
            </a:r>
          </a:p>
        </p:txBody>
      </p:sp>
    </p:spTree>
  </p:cSld>
  <p:clrMapOvr>
    <a:masterClrMapping/>
  </p:clrMapOvr>
  <p:transition spd="slow">
    <p:push dir="u"/>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sp>
        <p:nvSpPr>
          <p:cNvPr name="AutoShape 2" id="2"/>
          <p:cNvSpPr/>
          <p:nvPr/>
        </p:nvSpPr>
        <p:spPr>
          <a:xfrm rot="0">
            <a:off x="11876321" y="856177"/>
            <a:ext cx="5751508" cy="16350"/>
          </a:xfrm>
          <a:prstGeom prst="rect">
            <a:avLst/>
          </a:prstGeom>
          <a:solidFill>
            <a:srgbClr val="F6F4F1">
              <a:alpha val="19608"/>
            </a:srgbClr>
          </a:solidFill>
        </p:spPr>
      </p:sp>
      <p:sp>
        <p:nvSpPr>
          <p:cNvPr name="AutoShape 3" id="3"/>
          <p:cNvSpPr/>
          <p:nvPr/>
        </p:nvSpPr>
        <p:spPr>
          <a:xfrm rot="0">
            <a:off x="357557" y="1319672"/>
            <a:ext cx="5590942" cy="16151"/>
          </a:xfrm>
          <a:prstGeom prst="rect">
            <a:avLst/>
          </a:prstGeom>
          <a:solidFill>
            <a:srgbClr val="F6F4F1">
              <a:alpha val="19608"/>
            </a:srgbClr>
          </a:solidFill>
        </p:spPr>
      </p:sp>
      <p:sp>
        <p:nvSpPr>
          <p:cNvPr name="AutoShape 4" id="4"/>
          <p:cNvSpPr/>
          <p:nvPr/>
        </p:nvSpPr>
        <p:spPr>
          <a:xfrm rot="0">
            <a:off x="625708" y="8255641"/>
            <a:ext cx="6056123" cy="17412"/>
          </a:xfrm>
          <a:prstGeom prst="rect">
            <a:avLst/>
          </a:prstGeom>
          <a:solidFill>
            <a:srgbClr val="F6F4F1">
              <a:alpha val="19608"/>
            </a:srgbClr>
          </a:solidFill>
        </p:spPr>
      </p:sp>
      <p:sp>
        <p:nvSpPr>
          <p:cNvPr name="Freeform 5" id="5"/>
          <p:cNvSpPr/>
          <p:nvPr/>
        </p:nvSpPr>
        <p:spPr>
          <a:xfrm flipH="false" flipV="false" rot="0">
            <a:off x="11759894" y="695488"/>
            <a:ext cx="321379" cy="321379"/>
          </a:xfrm>
          <a:custGeom>
            <a:avLst/>
            <a:gdLst/>
            <a:ahLst/>
            <a:cxnLst/>
            <a:rect r="r" b="b" t="t" l="l"/>
            <a:pathLst>
              <a:path h="321379" w="321379">
                <a:moveTo>
                  <a:pt x="0" y="0"/>
                </a:moveTo>
                <a:lnTo>
                  <a:pt x="321379" y="0"/>
                </a:lnTo>
                <a:lnTo>
                  <a:pt x="321379" y="321379"/>
                </a:lnTo>
                <a:lnTo>
                  <a:pt x="0" y="32137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5948499" y="999307"/>
            <a:ext cx="403320" cy="403320"/>
          </a:xfrm>
          <a:custGeom>
            <a:avLst/>
            <a:gdLst/>
            <a:ahLst/>
            <a:cxnLst/>
            <a:rect r="r" b="b" t="t" l="l"/>
            <a:pathLst>
              <a:path h="403320" w="403320">
                <a:moveTo>
                  <a:pt x="0" y="0"/>
                </a:moveTo>
                <a:lnTo>
                  <a:pt x="403320" y="0"/>
                </a:lnTo>
                <a:lnTo>
                  <a:pt x="403320" y="403320"/>
                </a:lnTo>
                <a:lnTo>
                  <a:pt x="0" y="4033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9361483" y="8511169"/>
            <a:ext cx="8115300" cy="1040130"/>
          </a:xfrm>
          <a:prstGeom prst="rect">
            <a:avLst/>
          </a:prstGeom>
        </p:spPr>
        <p:txBody>
          <a:bodyPr anchor="t" rtlCol="false" tIns="0" lIns="0" bIns="0" rIns="0">
            <a:spAutoFit/>
          </a:bodyPr>
          <a:lstStyle/>
          <a:p>
            <a:pPr algn="r">
              <a:lnSpc>
                <a:spcPts val="7200"/>
              </a:lnSpc>
            </a:pPr>
            <a:r>
              <a:rPr lang="en-US" b="true" sz="7200" spc="-410">
                <a:solidFill>
                  <a:srgbClr val="F6F4F1"/>
                </a:solidFill>
                <a:latin typeface="Telegraf Bold"/>
                <a:ea typeface="Telegraf Bold"/>
                <a:cs typeface="Telegraf Bold"/>
                <a:sym typeface="Telegraf Bold"/>
              </a:rPr>
              <a:t>UI Design</a:t>
            </a:r>
          </a:p>
        </p:txBody>
      </p:sp>
      <p:sp>
        <p:nvSpPr>
          <p:cNvPr name="TextBox 8" id="8"/>
          <p:cNvSpPr txBox="true"/>
          <p:nvPr/>
        </p:nvSpPr>
        <p:spPr>
          <a:xfrm rot="0">
            <a:off x="357557" y="7459974"/>
            <a:ext cx="5159018" cy="647275"/>
          </a:xfrm>
          <a:prstGeom prst="rect">
            <a:avLst/>
          </a:prstGeom>
        </p:spPr>
        <p:txBody>
          <a:bodyPr anchor="t" rtlCol="false" tIns="0" lIns="0" bIns="0" rIns="0">
            <a:spAutoFit/>
          </a:bodyPr>
          <a:lstStyle/>
          <a:p>
            <a:pPr algn="l">
              <a:lnSpc>
                <a:spcPts val="5013"/>
              </a:lnSpc>
            </a:pPr>
            <a:r>
              <a:rPr lang="en-US" b="true" sz="3581" spc="-107">
                <a:solidFill>
                  <a:srgbClr val="F6F4F1"/>
                </a:solidFill>
                <a:latin typeface="Telegraf Bold"/>
                <a:ea typeface="Telegraf Bold"/>
                <a:cs typeface="Telegraf Bold"/>
                <a:sym typeface="Telegraf Bold"/>
              </a:rPr>
              <a:t>DYNAMIC UI</a:t>
            </a:r>
          </a:p>
        </p:txBody>
      </p:sp>
      <p:sp>
        <p:nvSpPr>
          <p:cNvPr name="Freeform 9" id="9"/>
          <p:cNvSpPr/>
          <p:nvPr/>
        </p:nvSpPr>
        <p:spPr>
          <a:xfrm flipH="false" flipV="false" rot="-10800000">
            <a:off x="12609926" y="8697392"/>
            <a:ext cx="609770" cy="610533"/>
          </a:xfrm>
          <a:custGeom>
            <a:avLst/>
            <a:gdLst/>
            <a:ahLst/>
            <a:cxnLst/>
            <a:rect r="r" b="b" t="t" l="l"/>
            <a:pathLst>
              <a:path h="610533" w="609770">
                <a:moveTo>
                  <a:pt x="0" y="0"/>
                </a:moveTo>
                <a:lnTo>
                  <a:pt x="609770" y="0"/>
                </a:lnTo>
                <a:lnTo>
                  <a:pt x="609770" y="610533"/>
                </a:lnTo>
                <a:lnTo>
                  <a:pt x="0" y="6105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19401" y="1725442"/>
            <a:ext cx="4155237" cy="5782157"/>
          </a:xfrm>
          <a:prstGeom prst="rect">
            <a:avLst/>
          </a:prstGeom>
        </p:spPr>
        <p:txBody>
          <a:bodyPr anchor="t" rtlCol="false" tIns="0" lIns="0" bIns="0" rIns="0">
            <a:spAutoFit/>
          </a:bodyPr>
          <a:lstStyle/>
          <a:p>
            <a:pPr algn="l" marL="643600" indent="-321800" lvl="1">
              <a:lnSpc>
                <a:spcPts val="4173"/>
              </a:lnSpc>
              <a:buFont typeface="Arial"/>
              <a:buChar char="•"/>
            </a:pPr>
            <a:r>
              <a:rPr lang="en-US" sz="2981" spc="-104">
                <a:solidFill>
                  <a:srgbClr val="F6F4F1"/>
                </a:solidFill>
                <a:latin typeface="Telegraf"/>
                <a:ea typeface="Telegraf"/>
                <a:cs typeface="Telegraf"/>
                <a:sym typeface="Telegraf"/>
              </a:rPr>
              <a:t>The design offers a clean and simple layout that prioritizes core functionality.</a:t>
            </a:r>
          </a:p>
          <a:p>
            <a:pPr algn="l" marL="643600" indent="-321800" lvl="1">
              <a:lnSpc>
                <a:spcPts val="4173"/>
              </a:lnSpc>
              <a:buFont typeface="Arial"/>
              <a:buChar char="•"/>
            </a:pPr>
            <a:r>
              <a:rPr lang="en-US" sz="2981" spc="-104">
                <a:solidFill>
                  <a:srgbClr val="F6F4F1"/>
                </a:solidFill>
                <a:latin typeface="Telegraf"/>
                <a:ea typeface="Telegraf"/>
                <a:cs typeface="Telegraf"/>
                <a:sym typeface="Telegraf"/>
              </a:rPr>
              <a:t>It ensures an easy user experience with intuitive navigation and minimal clicks required to access any feature.</a:t>
            </a:r>
          </a:p>
          <a:p>
            <a:pPr algn="l">
              <a:lnSpc>
                <a:spcPts val="4173"/>
              </a:lnSpc>
            </a:pPr>
          </a:p>
        </p:txBody>
      </p:sp>
      <p:sp>
        <p:nvSpPr>
          <p:cNvPr name="Freeform 11" id="11"/>
          <p:cNvSpPr/>
          <p:nvPr/>
        </p:nvSpPr>
        <p:spPr>
          <a:xfrm flipH="false" flipV="false" rot="0">
            <a:off x="4243935" y="1611654"/>
            <a:ext cx="3702709" cy="5653599"/>
          </a:xfrm>
          <a:custGeom>
            <a:avLst/>
            <a:gdLst/>
            <a:ahLst/>
            <a:cxnLst/>
            <a:rect r="r" b="b" t="t" l="l"/>
            <a:pathLst>
              <a:path h="5653599" w="3702709">
                <a:moveTo>
                  <a:pt x="0" y="0"/>
                </a:moveTo>
                <a:lnTo>
                  <a:pt x="3702709" y="0"/>
                </a:lnTo>
                <a:lnTo>
                  <a:pt x="3702709" y="5653599"/>
                </a:lnTo>
                <a:lnTo>
                  <a:pt x="0" y="5653599"/>
                </a:lnTo>
                <a:lnTo>
                  <a:pt x="0" y="0"/>
                </a:lnTo>
                <a:close/>
              </a:path>
            </a:pathLst>
          </a:custGeom>
          <a:blipFill>
            <a:blip r:embed="rId6"/>
            <a:stretch>
              <a:fillRect l="0" t="0" r="0" b="0"/>
            </a:stretch>
          </a:blipFill>
        </p:spPr>
      </p:sp>
      <p:sp>
        <p:nvSpPr>
          <p:cNvPr name="Freeform 12" id="12"/>
          <p:cNvSpPr/>
          <p:nvPr/>
        </p:nvSpPr>
        <p:spPr>
          <a:xfrm flipH="false" flipV="false" rot="0">
            <a:off x="10075145" y="1627494"/>
            <a:ext cx="4497208" cy="5806985"/>
          </a:xfrm>
          <a:custGeom>
            <a:avLst/>
            <a:gdLst/>
            <a:ahLst/>
            <a:cxnLst/>
            <a:rect r="r" b="b" t="t" l="l"/>
            <a:pathLst>
              <a:path h="5806985" w="4497208">
                <a:moveTo>
                  <a:pt x="0" y="0"/>
                </a:moveTo>
                <a:lnTo>
                  <a:pt x="4497207" y="0"/>
                </a:lnTo>
                <a:lnTo>
                  <a:pt x="4497207" y="5806985"/>
                </a:lnTo>
                <a:lnTo>
                  <a:pt x="0" y="5806985"/>
                </a:lnTo>
                <a:lnTo>
                  <a:pt x="0" y="0"/>
                </a:lnTo>
                <a:close/>
              </a:path>
            </a:pathLst>
          </a:custGeom>
          <a:blipFill>
            <a:blip r:embed="rId7"/>
            <a:stretch>
              <a:fillRect l="0" t="0" r="0" b="0"/>
            </a:stretch>
          </a:blipFill>
        </p:spPr>
      </p:sp>
      <p:sp>
        <p:nvSpPr>
          <p:cNvPr name="Freeform 13" id="13"/>
          <p:cNvSpPr/>
          <p:nvPr/>
        </p:nvSpPr>
        <p:spPr>
          <a:xfrm flipH="false" flipV="false" rot="0">
            <a:off x="6766237" y="2011885"/>
            <a:ext cx="4993657" cy="6263230"/>
          </a:xfrm>
          <a:custGeom>
            <a:avLst/>
            <a:gdLst/>
            <a:ahLst/>
            <a:cxnLst/>
            <a:rect r="r" b="b" t="t" l="l"/>
            <a:pathLst>
              <a:path h="6263230" w="4993657">
                <a:moveTo>
                  <a:pt x="0" y="0"/>
                </a:moveTo>
                <a:lnTo>
                  <a:pt x="4993657" y="0"/>
                </a:lnTo>
                <a:lnTo>
                  <a:pt x="4993657" y="6263230"/>
                </a:lnTo>
                <a:lnTo>
                  <a:pt x="0" y="6263230"/>
                </a:lnTo>
                <a:lnTo>
                  <a:pt x="0" y="0"/>
                </a:lnTo>
                <a:close/>
              </a:path>
            </a:pathLst>
          </a:custGeom>
          <a:blipFill>
            <a:blip r:embed="rId8"/>
            <a:stretch>
              <a:fillRect l="0" t="0" r="0" b="0"/>
            </a:stretch>
          </a:blipFill>
        </p:spPr>
      </p:sp>
      <p:sp>
        <p:nvSpPr>
          <p:cNvPr name="Freeform 14" id="14"/>
          <p:cNvSpPr/>
          <p:nvPr/>
        </p:nvSpPr>
        <p:spPr>
          <a:xfrm flipH="false" flipV="false" rot="0">
            <a:off x="6296455" y="7809477"/>
            <a:ext cx="440405" cy="440405"/>
          </a:xfrm>
          <a:custGeom>
            <a:avLst/>
            <a:gdLst/>
            <a:ahLst/>
            <a:cxnLst/>
            <a:rect r="r" b="b" t="t" l="l"/>
            <a:pathLst>
              <a:path h="440405" w="440405">
                <a:moveTo>
                  <a:pt x="0" y="0"/>
                </a:moveTo>
                <a:lnTo>
                  <a:pt x="440405" y="0"/>
                </a:lnTo>
                <a:lnTo>
                  <a:pt x="440405" y="440405"/>
                </a:lnTo>
                <a:lnTo>
                  <a:pt x="0" y="44040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5" id="15"/>
          <p:cNvSpPr txBox="true"/>
          <p:nvPr/>
        </p:nvSpPr>
        <p:spPr>
          <a:xfrm rot="0">
            <a:off x="625708" y="661677"/>
            <a:ext cx="4762746" cy="605605"/>
          </a:xfrm>
          <a:prstGeom prst="rect">
            <a:avLst/>
          </a:prstGeom>
        </p:spPr>
        <p:txBody>
          <a:bodyPr anchor="t" rtlCol="false" tIns="0" lIns="0" bIns="0" rIns="0">
            <a:spAutoFit/>
          </a:bodyPr>
          <a:lstStyle/>
          <a:p>
            <a:pPr algn="l">
              <a:lnSpc>
                <a:spcPts val="4628"/>
              </a:lnSpc>
            </a:pPr>
            <a:r>
              <a:rPr lang="en-US" b="true" sz="3305" spc="-99">
                <a:solidFill>
                  <a:srgbClr val="F6F4F1"/>
                </a:solidFill>
                <a:latin typeface="Telegraf Bold"/>
                <a:ea typeface="Telegraf Bold"/>
                <a:cs typeface="Telegraf Bold"/>
                <a:sym typeface="Telegraf Bold"/>
              </a:rPr>
              <a:t>SIMPLICITY</a:t>
            </a:r>
          </a:p>
        </p:txBody>
      </p:sp>
      <p:sp>
        <p:nvSpPr>
          <p:cNvPr name="TextBox 16" id="16"/>
          <p:cNvSpPr txBox="true"/>
          <p:nvPr/>
        </p:nvSpPr>
        <p:spPr>
          <a:xfrm rot="0">
            <a:off x="12214012" y="590713"/>
            <a:ext cx="5413817" cy="611777"/>
          </a:xfrm>
          <a:prstGeom prst="rect">
            <a:avLst/>
          </a:prstGeom>
        </p:spPr>
        <p:txBody>
          <a:bodyPr anchor="t" rtlCol="false" tIns="0" lIns="0" bIns="0" rIns="0">
            <a:spAutoFit/>
          </a:bodyPr>
          <a:lstStyle/>
          <a:p>
            <a:pPr algn="r">
              <a:lnSpc>
                <a:spcPts val="4685"/>
              </a:lnSpc>
            </a:pPr>
            <a:r>
              <a:rPr lang="en-US" b="true" sz="3346" spc="-100">
                <a:solidFill>
                  <a:srgbClr val="F6F4F1"/>
                </a:solidFill>
                <a:latin typeface="Telegraf Bold"/>
                <a:ea typeface="Telegraf Bold"/>
                <a:cs typeface="Telegraf Bold"/>
                <a:sym typeface="Telegraf Bold"/>
              </a:rPr>
              <a:t>CONSISTENCY</a:t>
            </a:r>
          </a:p>
        </p:txBody>
      </p:sp>
      <p:sp>
        <p:nvSpPr>
          <p:cNvPr name="TextBox 17" id="17"/>
          <p:cNvSpPr txBox="true"/>
          <p:nvPr/>
        </p:nvSpPr>
        <p:spPr>
          <a:xfrm rot="0">
            <a:off x="-119401" y="8502780"/>
            <a:ext cx="9262975" cy="1591655"/>
          </a:xfrm>
          <a:prstGeom prst="rect">
            <a:avLst/>
          </a:prstGeom>
        </p:spPr>
        <p:txBody>
          <a:bodyPr anchor="t" rtlCol="false" tIns="0" lIns="0" bIns="0" rIns="0">
            <a:spAutoFit/>
          </a:bodyPr>
          <a:lstStyle/>
          <a:p>
            <a:pPr algn="l" marL="639372" indent="-319686" lvl="1">
              <a:lnSpc>
                <a:spcPts val="4145"/>
              </a:lnSpc>
              <a:buFont typeface="Arial"/>
              <a:buChar char="•"/>
            </a:pPr>
            <a:r>
              <a:rPr lang="en-US" sz="2961" spc="-103">
                <a:solidFill>
                  <a:srgbClr val="F6F4F1"/>
                </a:solidFill>
                <a:latin typeface="Telegraf"/>
                <a:ea typeface="Telegraf"/>
                <a:cs typeface="Telegraf"/>
                <a:sym typeface="Telegraf"/>
              </a:rPr>
              <a:t>Light and dark and another tema options to cater to user preferences and reduce eye strain.</a:t>
            </a:r>
          </a:p>
          <a:p>
            <a:pPr algn="l" marL="639372" indent="-319686" lvl="1">
              <a:lnSpc>
                <a:spcPts val="4145"/>
              </a:lnSpc>
              <a:buFont typeface="Arial"/>
              <a:buChar char="•"/>
            </a:pPr>
            <a:r>
              <a:rPr lang="en-US" sz="2961" spc="-103">
                <a:solidFill>
                  <a:srgbClr val="F6F4F1"/>
                </a:solidFill>
                <a:latin typeface="Telegraf"/>
                <a:ea typeface="Telegraf"/>
                <a:cs typeface="Telegraf"/>
                <a:sym typeface="Telegraf"/>
              </a:rPr>
              <a:t>Selectable fonts and textures!</a:t>
            </a:r>
          </a:p>
        </p:txBody>
      </p:sp>
      <p:sp>
        <p:nvSpPr>
          <p:cNvPr name="TextBox 18" id="18"/>
          <p:cNvSpPr txBox="true"/>
          <p:nvPr/>
        </p:nvSpPr>
        <p:spPr>
          <a:xfrm rot="0">
            <a:off x="14752075" y="1424632"/>
            <a:ext cx="3340305" cy="5285933"/>
          </a:xfrm>
          <a:prstGeom prst="rect">
            <a:avLst/>
          </a:prstGeom>
        </p:spPr>
        <p:txBody>
          <a:bodyPr anchor="t" rtlCol="false" tIns="0" lIns="0" bIns="0" rIns="0">
            <a:spAutoFit/>
          </a:bodyPr>
          <a:lstStyle/>
          <a:p>
            <a:pPr algn="l" marL="722883" indent="-361441" lvl="1">
              <a:lnSpc>
                <a:spcPts val="4687"/>
              </a:lnSpc>
              <a:buFont typeface="Arial"/>
              <a:buChar char="•"/>
            </a:pPr>
            <a:r>
              <a:rPr lang="en-US" sz="3348" spc="-117">
                <a:solidFill>
                  <a:srgbClr val="F6F4F1"/>
                </a:solidFill>
                <a:latin typeface="Telegraf"/>
                <a:ea typeface="Telegraf"/>
                <a:cs typeface="Telegraf"/>
                <a:sym typeface="Telegraf"/>
              </a:rPr>
              <a:t>User interface design for an intuitive user experience.</a:t>
            </a:r>
          </a:p>
          <a:p>
            <a:pPr algn="l" marL="722883" indent="-361441" lvl="1">
              <a:lnSpc>
                <a:spcPts val="4687"/>
              </a:lnSpc>
              <a:buFont typeface="Arial"/>
              <a:buChar char="•"/>
            </a:pPr>
            <a:r>
              <a:rPr lang="en-US" sz="3348" spc="-117">
                <a:solidFill>
                  <a:srgbClr val="F6F4F1"/>
                </a:solidFill>
                <a:latin typeface="Telegraf"/>
                <a:ea typeface="Telegraf"/>
                <a:cs typeface="Telegraf"/>
                <a:sym typeface="Telegraf"/>
              </a:rPr>
              <a:t>User onboarding materials (tutorials, guides).</a:t>
            </a:r>
          </a:p>
        </p:txBody>
      </p:sp>
    </p:spTree>
  </p:cSld>
  <p:clrMapOvr>
    <a:masterClrMapping/>
  </p:clrMapOvr>
  <p:transition spd="slow">
    <p:push dir="u"/>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AutoShape 2" id="2"/>
          <p:cNvSpPr/>
          <p:nvPr/>
        </p:nvSpPr>
        <p:spPr>
          <a:xfrm>
            <a:off x="1028700" y="4874967"/>
            <a:ext cx="17259300" cy="0"/>
          </a:xfrm>
          <a:prstGeom prst="line">
            <a:avLst/>
          </a:prstGeom>
          <a:ln cap="rnd" w="47625">
            <a:solidFill>
              <a:srgbClr val="222222"/>
            </a:solidFill>
            <a:prstDash val="solid"/>
            <a:headEnd type="none" len="sm" w="sm"/>
            <a:tailEnd type="none" len="sm" w="sm"/>
          </a:ln>
        </p:spPr>
      </p:sp>
      <p:sp>
        <p:nvSpPr>
          <p:cNvPr name="TextBox 3" id="3"/>
          <p:cNvSpPr txBox="true"/>
          <p:nvPr/>
        </p:nvSpPr>
        <p:spPr>
          <a:xfrm rot="0">
            <a:off x="1028700" y="1085850"/>
            <a:ext cx="8942009" cy="1040130"/>
          </a:xfrm>
          <a:prstGeom prst="rect">
            <a:avLst/>
          </a:prstGeom>
        </p:spPr>
        <p:txBody>
          <a:bodyPr anchor="t" rtlCol="false" tIns="0" lIns="0" bIns="0" rIns="0">
            <a:spAutoFit/>
          </a:bodyPr>
          <a:lstStyle/>
          <a:p>
            <a:pPr algn="l">
              <a:lnSpc>
                <a:spcPts val="7200"/>
              </a:lnSpc>
            </a:pPr>
            <a:r>
              <a:rPr lang="en-US" sz="7200" spc="-410" b="true">
                <a:solidFill>
                  <a:srgbClr val="222222"/>
                </a:solidFill>
                <a:latin typeface="Telegraf Bold"/>
                <a:ea typeface="Telegraf Bold"/>
                <a:cs typeface="Telegraf Bold"/>
                <a:sym typeface="Telegraf Bold"/>
              </a:rPr>
              <a:t>Evolution of NoteWiz</a:t>
            </a:r>
          </a:p>
        </p:txBody>
      </p:sp>
      <p:sp>
        <p:nvSpPr>
          <p:cNvPr name="TextBox 4" id="4"/>
          <p:cNvSpPr txBox="true"/>
          <p:nvPr/>
        </p:nvSpPr>
        <p:spPr>
          <a:xfrm rot="0">
            <a:off x="1107717" y="5254714"/>
            <a:ext cx="2845324" cy="476377"/>
          </a:xfrm>
          <a:prstGeom prst="rect">
            <a:avLst/>
          </a:prstGeom>
        </p:spPr>
        <p:txBody>
          <a:bodyPr anchor="t" rtlCol="false" tIns="0" lIns="0" bIns="0" rIns="0">
            <a:spAutoFit/>
          </a:bodyPr>
          <a:lstStyle/>
          <a:p>
            <a:pPr algn="l" marL="0" indent="0" lvl="0">
              <a:lnSpc>
                <a:spcPts val="3584"/>
              </a:lnSpc>
            </a:pPr>
            <a:r>
              <a:rPr lang="en-US" b="true" sz="2800" spc="-159">
                <a:solidFill>
                  <a:srgbClr val="222222"/>
                </a:solidFill>
                <a:latin typeface="Telegraf Bold"/>
                <a:ea typeface="Telegraf Bold"/>
                <a:cs typeface="Telegraf Bold"/>
                <a:sym typeface="Telegraf Bold"/>
              </a:rPr>
              <a:t>AI Integration</a:t>
            </a:r>
          </a:p>
        </p:txBody>
      </p:sp>
      <p:sp>
        <p:nvSpPr>
          <p:cNvPr name="TextBox 5" id="5"/>
          <p:cNvSpPr txBox="true"/>
          <p:nvPr/>
        </p:nvSpPr>
        <p:spPr>
          <a:xfrm rot="0">
            <a:off x="437770" y="6001055"/>
            <a:ext cx="5709874" cy="3365500"/>
          </a:xfrm>
          <a:prstGeom prst="rect">
            <a:avLst/>
          </a:prstGeom>
        </p:spPr>
        <p:txBody>
          <a:bodyPr anchor="t" rtlCol="false" tIns="0" lIns="0" bIns="0" rIns="0">
            <a:spAutoFit/>
          </a:bodyPr>
          <a:lstStyle/>
          <a:p>
            <a:pPr algn="l" marL="496569" indent="-248284" lvl="1">
              <a:lnSpc>
                <a:spcPts val="3334"/>
              </a:lnSpc>
              <a:buFont typeface="Arial"/>
              <a:buChar char="•"/>
            </a:pPr>
            <a:r>
              <a:rPr lang="en-US" sz="2299" spc="98">
                <a:solidFill>
                  <a:srgbClr val="222222"/>
                </a:solidFill>
                <a:latin typeface="Telegraf"/>
                <a:ea typeface="Telegraf"/>
                <a:cs typeface="Telegraf"/>
                <a:sym typeface="Telegraf"/>
              </a:rPr>
              <a:t>AI Integration in NoteWiz enhances productivity by enabling features like automated summarization, intelligent tagging, contextual Q&amp;A, and personalized recommendations.</a:t>
            </a:r>
          </a:p>
          <a:p>
            <a:pPr algn="l" marL="496569" indent="-248284" lvl="1">
              <a:lnSpc>
                <a:spcPts val="3334"/>
              </a:lnSpc>
              <a:buFont typeface="Arial"/>
              <a:buChar char="•"/>
            </a:pPr>
            <a:r>
              <a:rPr lang="en-US" sz="2299" spc="98">
                <a:solidFill>
                  <a:srgbClr val="222222"/>
                </a:solidFill>
                <a:latin typeface="Telegraf"/>
                <a:ea typeface="Telegraf"/>
                <a:cs typeface="Telegraf"/>
                <a:sym typeface="Telegraf"/>
              </a:rPr>
              <a:t>We will implement this feature with AI APIs like OpenAI.</a:t>
            </a:r>
          </a:p>
        </p:txBody>
      </p:sp>
      <p:sp>
        <p:nvSpPr>
          <p:cNvPr name="TextBox 6" id="6"/>
          <p:cNvSpPr txBox="true"/>
          <p:nvPr/>
        </p:nvSpPr>
        <p:spPr>
          <a:xfrm rot="0">
            <a:off x="6708951" y="5254295"/>
            <a:ext cx="3925341" cy="476377"/>
          </a:xfrm>
          <a:prstGeom prst="rect">
            <a:avLst/>
          </a:prstGeom>
        </p:spPr>
        <p:txBody>
          <a:bodyPr anchor="t" rtlCol="false" tIns="0" lIns="0" bIns="0" rIns="0">
            <a:spAutoFit/>
          </a:bodyPr>
          <a:lstStyle/>
          <a:p>
            <a:pPr algn="l" marL="0" indent="0" lvl="0">
              <a:lnSpc>
                <a:spcPts val="3584"/>
              </a:lnSpc>
            </a:pPr>
            <a:r>
              <a:rPr lang="en-US" b="true" sz="2800" spc="-159">
                <a:solidFill>
                  <a:srgbClr val="222222"/>
                </a:solidFill>
                <a:latin typeface="Telegraf Bold"/>
                <a:ea typeface="Telegraf Bold"/>
                <a:cs typeface="Telegraf Bold"/>
                <a:sym typeface="Telegraf Bold"/>
              </a:rPr>
              <a:t>Real-Time Note Sharing</a:t>
            </a:r>
          </a:p>
        </p:txBody>
      </p:sp>
      <p:sp>
        <p:nvSpPr>
          <p:cNvPr name="TextBox 7" id="7"/>
          <p:cNvSpPr txBox="true"/>
          <p:nvPr/>
        </p:nvSpPr>
        <p:spPr>
          <a:xfrm rot="0">
            <a:off x="12263066" y="5254295"/>
            <a:ext cx="2845324" cy="476377"/>
          </a:xfrm>
          <a:prstGeom prst="rect">
            <a:avLst/>
          </a:prstGeom>
        </p:spPr>
        <p:txBody>
          <a:bodyPr anchor="t" rtlCol="false" tIns="0" lIns="0" bIns="0" rIns="0">
            <a:spAutoFit/>
          </a:bodyPr>
          <a:lstStyle/>
          <a:p>
            <a:pPr algn="l" marL="0" indent="0" lvl="0">
              <a:lnSpc>
                <a:spcPts val="3584"/>
              </a:lnSpc>
            </a:pPr>
            <a:r>
              <a:rPr lang="en-US" b="true" sz="2800" spc="-159">
                <a:solidFill>
                  <a:srgbClr val="222222"/>
                </a:solidFill>
                <a:latin typeface="Telegraf Bold"/>
                <a:ea typeface="Telegraf Bold"/>
                <a:cs typeface="Telegraf Bold"/>
                <a:sym typeface="Telegraf Bold"/>
              </a:rPr>
              <a:t>AI Note Covers</a:t>
            </a:r>
          </a:p>
        </p:txBody>
      </p:sp>
      <p:sp>
        <p:nvSpPr>
          <p:cNvPr name="TextBox 8" id="8"/>
          <p:cNvSpPr txBox="true"/>
          <p:nvPr/>
        </p:nvSpPr>
        <p:spPr>
          <a:xfrm rot="0">
            <a:off x="6147644" y="6000637"/>
            <a:ext cx="5518728" cy="3784600"/>
          </a:xfrm>
          <a:prstGeom prst="rect">
            <a:avLst/>
          </a:prstGeom>
        </p:spPr>
        <p:txBody>
          <a:bodyPr anchor="t" rtlCol="false" tIns="0" lIns="0" bIns="0" rIns="0">
            <a:spAutoFit/>
          </a:bodyPr>
          <a:lstStyle/>
          <a:p>
            <a:pPr algn="l" marL="496569" indent="-248284" lvl="1">
              <a:lnSpc>
                <a:spcPts val="3334"/>
              </a:lnSpc>
              <a:buFont typeface="Arial"/>
              <a:buChar char="•"/>
            </a:pPr>
            <a:r>
              <a:rPr lang="en-US" sz="2299" spc="98">
                <a:solidFill>
                  <a:srgbClr val="222222"/>
                </a:solidFill>
                <a:latin typeface="Telegraf"/>
                <a:ea typeface="Telegraf"/>
                <a:cs typeface="Telegraf"/>
                <a:sym typeface="Telegraf"/>
              </a:rPr>
              <a:t>Easily share notes with others and collaborate in real time.</a:t>
            </a:r>
          </a:p>
          <a:p>
            <a:pPr algn="l" marL="496569" indent="-248284" lvl="1">
              <a:lnSpc>
                <a:spcPts val="3334"/>
              </a:lnSpc>
              <a:buFont typeface="Arial"/>
              <a:buChar char="•"/>
            </a:pPr>
            <a:r>
              <a:rPr lang="en-US" sz="2299" spc="98">
                <a:solidFill>
                  <a:srgbClr val="222222"/>
                </a:solidFill>
                <a:latin typeface="Telegraf"/>
                <a:ea typeface="Telegraf"/>
                <a:cs typeface="Telegraf"/>
                <a:sym typeface="Telegraf"/>
              </a:rPr>
              <a:t>Using WebSocket we can reflect changes to notes in real time to each user, or we can store the notes in the same way with Firebase and allow users to interact instantly.</a:t>
            </a:r>
          </a:p>
          <a:p>
            <a:pPr algn="l">
              <a:lnSpc>
                <a:spcPts val="3334"/>
              </a:lnSpc>
            </a:pPr>
          </a:p>
        </p:txBody>
      </p:sp>
      <p:sp>
        <p:nvSpPr>
          <p:cNvPr name="TextBox 9" id="9"/>
          <p:cNvSpPr txBox="true"/>
          <p:nvPr/>
        </p:nvSpPr>
        <p:spPr>
          <a:xfrm rot="0">
            <a:off x="12263066" y="6000637"/>
            <a:ext cx="5359714" cy="3784600"/>
          </a:xfrm>
          <a:prstGeom prst="rect">
            <a:avLst/>
          </a:prstGeom>
        </p:spPr>
        <p:txBody>
          <a:bodyPr anchor="t" rtlCol="false" tIns="0" lIns="0" bIns="0" rIns="0">
            <a:spAutoFit/>
          </a:bodyPr>
          <a:lstStyle/>
          <a:p>
            <a:pPr algn="l" marL="496569" indent="-248284" lvl="1">
              <a:lnSpc>
                <a:spcPts val="3334"/>
              </a:lnSpc>
              <a:buFont typeface="Arial"/>
              <a:buChar char="•"/>
            </a:pPr>
            <a:r>
              <a:rPr lang="en-US" sz="2299" spc="98">
                <a:solidFill>
                  <a:srgbClr val="222222"/>
                </a:solidFill>
                <a:latin typeface="Telegraf"/>
                <a:ea typeface="Telegraf"/>
                <a:cs typeface="Telegraf"/>
                <a:sym typeface="Telegraf"/>
              </a:rPr>
              <a:t>AI Note Covers in NoteWiz automatically generate visually appealing and context-relevant images for notes. </a:t>
            </a:r>
          </a:p>
          <a:p>
            <a:pPr algn="l" marL="496569" indent="-248284" lvl="1">
              <a:lnSpc>
                <a:spcPts val="3334"/>
              </a:lnSpc>
              <a:buFont typeface="Arial"/>
              <a:buChar char="•"/>
            </a:pPr>
            <a:r>
              <a:rPr lang="en-US" sz="2299" spc="98">
                <a:solidFill>
                  <a:srgbClr val="222222"/>
                </a:solidFill>
                <a:latin typeface="Telegraf"/>
                <a:ea typeface="Telegraf"/>
                <a:cs typeface="Telegraf"/>
                <a:sym typeface="Telegraf"/>
              </a:rPr>
              <a:t>To generate images by AI, you can use an API like DALL E from OpenAI. These types of APIs usually offer the ability to generate images from text.</a:t>
            </a:r>
          </a:p>
        </p:txBody>
      </p:sp>
      <p:sp>
        <p:nvSpPr>
          <p:cNvPr name="TextBox 10" id="10"/>
          <p:cNvSpPr txBox="true"/>
          <p:nvPr/>
        </p:nvSpPr>
        <p:spPr>
          <a:xfrm rot="0">
            <a:off x="1028700" y="4037085"/>
            <a:ext cx="1006042"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01</a:t>
            </a:r>
          </a:p>
        </p:txBody>
      </p:sp>
      <p:sp>
        <p:nvSpPr>
          <p:cNvPr name="TextBox 11" id="11"/>
          <p:cNvSpPr txBox="true"/>
          <p:nvPr/>
        </p:nvSpPr>
        <p:spPr>
          <a:xfrm rot="0">
            <a:off x="6708951" y="4037085"/>
            <a:ext cx="1006042"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02</a:t>
            </a:r>
          </a:p>
        </p:txBody>
      </p:sp>
      <p:sp>
        <p:nvSpPr>
          <p:cNvPr name="TextBox 12" id="12"/>
          <p:cNvSpPr txBox="true"/>
          <p:nvPr/>
        </p:nvSpPr>
        <p:spPr>
          <a:xfrm rot="0">
            <a:off x="12263066" y="4037085"/>
            <a:ext cx="1006042" cy="404495"/>
          </a:xfrm>
          <a:prstGeom prst="rect">
            <a:avLst/>
          </a:prstGeom>
        </p:spPr>
        <p:txBody>
          <a:bodyPr anchor="t" rtlCol="false" tIns="0" lIns="0" bIns="0" rIns="0">
            <a:spAutoFit/>
          </a:bodyPr>
          <a:lstStyle/>
          <a:p>
            <a:pPr algn="ctr">
              <a:lnSpc>
                <a:spcPts val="2799"/>
              </a:lnSpc>
            </a:pPr>
            <a:r>
              <a:rPr lang="en-US" b="true" sz="2799" spc="-97">
                <a:solidFill>
                  <a:srgbClr val="F1F1F8"/>
                </a:solidFill>
                <a:latin typeface="Telegraf Bold"/>
                <a:ea typeface="Telegraf Bold"/>
                <a:cs typeface="Telegraf Bold"/>
                <a:sym typeface="Telegraf Bold"/>
              </a:rPr>
              <a:t>03</a:t>
            </a:r>
          </a:p>
        </p:txBody>
      </p:sp>
      <p:sp>
        <p:nvSpPr>
          <p:cNvPr name="Freeform 13" id="13"/>
          <p:cNvSpPr/>
          <p:nvPr/>
        </p:nvSpPr>
        <p:spPr>
          <a:xfrm flipH="false" flipV="false" rot="0">
            <a:off x="9791038" y="1272073"/>
            <a:ext cx="609770" cy="610533"/>
          </a:xfrm>
          <a:custGeom>
            <a:avLst/>
            <a:gdLst/>
            <a:ahLst/>
            <a:cxnLst/>
            <a:rect r="r" b="b" t="t" l="l"/>
            <a:pathLst>
              <a:path h="610533" w="609770">
                <a:moveTo>
                  <a:pt x="0" y="0"/>
                </a:moveTo>
                <a:lnTo>
                  <a:pt x="609770" y="0"/>
                </a:lnTo>
                <a:lnTo>
                  <a:pt x="609770" y="610534"/>
                </a:lnTo>
                <a:lnTo>
                  <a:pt x="0" y="6105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DAGcQRKfqa0</dc:identifier>
  <dcterms:modified xsi:type="dcterms:W3CDTF">2011-08-01T06:04:30Z</dcterms:modified>
  <cp:revision>1</cp:revision>
  <dc:title>NoteWiz</dc:title>
</cp:coreProperties>
</file>

<file path=docProps/thumbnail.jpeg>
</file>